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6" r:id="rId2"/>
    <p:sldId id="257" r:id="rId3"/>
    <p:sldId id="294" r:id="rId4"/>
    <p:sldId id="293" r:id="rId5"/>
    <p:sldId id="258" r:id="rId6"/>
    <p:sldId id="295" r:id="rId7"/>
    <p:sldId id="296" r:id="rId8"/>
    <p:sldId id="298" r:id="rId9"/>
    <p:sldId id="299" r:id="rId10"/>
    <p:sldId id="300" r:id="rId11"/>
    <p:sldId id="301" r:id="rId12"/>
  </p:sldIdLst>
  <p:sldSz cx="9144000" cy="5143500" type="screen16x9"/>
  <p:notesSz cx="6858000" cy="9144000"/>
  <p:embeddedFontLst>
    <p:embeddedFont>
      <p:font typeface="Fira Sans" panose="020B0503050000020004" pitchFamily="34" charset="0"/>
      <p:regular r:id="rId14"/>
      <p:bold r:id="rId15"/>
      <p:italic r:id="rId16"/>
      <p:boldItalic r:id="rId17"/>
    </p:embeddedFont>
    <p:embeddedFont>
      <p:font typeface="Fira Sans Extra Condensed" panose="020B0503050000020004" pitchFamily="34" charset="0"/>
      <p:regular r:id="rId18"/>
      <p:bold r:id="rId19"/>
      <p:italic r:id="rId20"/>
      <p:boldItalic r:id="rId21"/>
    </p:embeddedFont>
    <p:embeddedFont>
      <p:font typeface="Fira Sans Extra Condensed SemiBold" panose="020B0604020202020204"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Source Sans Pro" panose="020B0503030403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E2D94A-0E77-4E6F-8C90-C0F22AAF771E}">
  <a:tblStyle styleId="{D5E2D94A-0E77-4E6F-8C90-C0F22AAF771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4B12F34-878B-4D66-A25A-9701263BBAB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c1d42393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c1d42393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62bbc0e8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62bbc0e8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222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94875" y="1360738"/>
            <a:ext cx="3815700" cy="22941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6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94875" y="3654388"/>
            <a:ext cx="38157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3" name="图片 2" descr="图片包含 桌子, 前, 小, 蛋糕&#10;&#10;描述已自动生成">
            <a:extLst>
              <a:ext uri="{FF2B5EF4-FFF2-40B4-BE49-F238E27FC236}">
                <a16:creationId xmlns:a16="http://schemas.microsoft.com/office/drawing/2014/main" id="{6D965EF6-DFE4-15D1-8E3B-B87BC7E69E30}"/>
              </a:ext>
            </a:extLst>
          </p:cNvPr>
          <p:cNvPicPr>
            <a:picLocks noChangeAspect="1"/>
          </p:cNvPicPr>
          <p:nvPr/>
        </p:nvPicPr>
        <p:blipFill>
          <a:blip r:embed="rId3">
            <a:alphaModFix amt="50000"/>
          </a:blip>
          <a:stretch>
            <a:fillRect/>
          </a:stretch>
        </p:blipFill>
        <p:spPr>
          <a:xfrm>
            <a:off x="368972" y="728151"/>
            <a:ext cx="4727542" cy="3151393"/>
          </a:xfrm>
          <a:prstGeom prst="rect">
            <a:avLst/>
          </a:prstGeom>
        </p:spPr>
      </p:pic>
      <p:sp>
        <p:nvSpPr>
          <p:cNvPr id="46" name="Google Shape;46;p15"/>
          <p:cNvSpPr txBox="1">
            <a:spLocks noGrp="1"/>
          </p:cNvSpPr>
          <p:nvPr>
            <p:ph type="ctrTitle"/>
          </p:nvPr>
        </p:nvSpPr>
        <p:spPr>
          <a:xfrm>
            <a:off x="5268983" y="832260"/>
            <a:ext cx="3678135" cy="2248572"/>
          </a:xfrm>
          <a:prstGeom prst="rect">
            <a:avLst/>
          </a:prstGeom>
        </p:spPr>
        <p:txBody>
          <a:bodyPr spcFirstLastPara="1" wrap="square" lIns="91425" tIns="91425" rIns="91425" bIns="91425" anchor="t" anchorCtr="0">
            <a:noAutofit/>
          </a:bodyPr>
          <a:lstStyle/>
          <a:p>
            <a:r>
              <a:rPr lang="en-US" sz="4000" dirty="0">
                <a:solidFill>
                  <a:schemeClr val="tx1"/>
                </a:solidFill>
              </a:rPr>
              <a:t>Housing Market Prediction in King County, USA</a:t>
            </a:r>
            <a:endParaRPr sz="4000" dirty="0">
              <a:solidFill>
                <a:schemeClr val="tx1"/>
              </a:solidFill>
            </a:endParaRPr>
          </a:p>
        </p:txBody>
      </p:sp>
      <p:sp>
        <p:nvSpPr>
          <p:cNvPr id="47" name="Google Shape;47;p15"/>
          <p:cNvSpPr txBox="1">
            <a:spLocks noGrp="1"/>
          </p:cNvSpPr>
          <p:nvPr>
            <p:ph type="subTitle" idx="1"/>
          </p:nvPr>
        </p:nvSpPr>
        <p:spPr>
          <a:xfrm>
            <a:off x="5360020" y="3472222"/>
            <a:ext cx="3587098" cy="59564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chemeClr val="tx1"/>
                </a:solidFill>
                <a:effectLst/>
                <a:latin typeface="Source Sans Pro" panose="020B0503030403020204" pitchFamily="34" charset="0"/>
              </a:rPr>
              <a:t>A </a:t>
            </a:r>
            <a:r>
              <a:rPr lang="en-US" dirty="0">
                <a:solidFill>
                  <a:schemeClr val="tx1"/>
                </a:solidFill>
                <a:latin typeface="Source Sans Pro" panose="020B0503030403020204" pitchFamily="34" charset="0"/>
              </a:rPr>
              <a:t>Data Analysis </a:t>
            </a:r>
            <a:r>
              <a:rPr lang="en-US" b="0" i="0" dirty="0">
                <a:solidFill>
                  <a:schemeClr val="tx1"/>
                </a:solidFill>
                <a:effectLst/>
                <a:latin typeface="Source Sans Pro" panose="020B0503030403020204" pitchFamily="34" charset="0"/>
              </a:rPr>
              <a:t>for Real Estate</a:t>
            </a:r>
          </a:p>
          <a:p>
            <a:pPr marL="0" lvl="0" indent="0" algn="r" rtl="0">
              <a:spcBef>
                <a:spcPts val="0"/>
              </a:spcBef>
              <a:spcAft>
                <a:spcPts val="0"/>
              </a:spcAft>
              <a:buNone/>
            </a:pPr>
            <a:r>
              <a:rPr lang="en-US" b="0" i="0" dirty="0">
                <a:solidFill>
                  <a:schemeClr val="tx1"/>
                </a:solidFill>
                <a:effectLst/>
                <a:latin typeface="Source Sans Pro" panose="020B0503030403020204" pitchFamily="34" charset="0"/>
              </a:rPr>
              <a:t> Investment Trust</a:t>
            </a:r>
            <a:endParaRPr dirty="0">
              <a:solidFill>
                <a:schemeClr val="tx1"/>
              </a:solidFill>
            </a:endParaRPr>
          </a:p>
        </p:txBody>
      </p:sp>
      <p:sp>
        <p:nvSpPr>
          <p:cNvPr id="48" name="Google Shape;48;p15"/>
          <p:cNvSpPr/>
          <p:nvPr/>
        </p:nvSpPr>
        <p:spPr>
          <a:xfrm>
            <a:off x="2299500" y="4431525"/>
            <a:ext cx="655125" cy="300550"/>
          </a:xfrm>
          <a:custGeom>
            <a:avLst/>
            <a:gdLst/>
            <a:ahLst/>
            <a:cxnLst/>
            <a:rect l="l" t="t" r="r" b="b"/>
            <a:pathLst>
              <a:path w="26205" h="12022" fill="none" extrusionOk="0">
                <a:moveTo>
                  <a:pt x="13891" y="0"/>
                </a:moveTo>
                <a:lnTo>
                  <a:pt x="12155" y="5593"/>
                </a:lnTo>
                <a:lnTo>
                  <a:pt x="12155" y="5593"/>
                </a:lnTo>
                <a:lnTo>
                  <a:pt x="11744" y="5468"/>
                </a:lnTo>
                <a:lnTo>
                  <a:pt x="10597" y="5110"/>
                </a:lnTo>
                <a:lnTo>
                  <a:pt x="8868" y="4566"/>
                </a:lnTo>
                <a:lnTo>
                  <a:pt x="7834" y="4235"/>
                </a:lnTo>
                <a:lnTo>
                  <a:pt x="6707" y="3870"/>
                </a:lnTo>
                <a:lnTo>
                  <a:pt x="7091" y="4394"/>
                </a:lnTo>
                <a:lnTo>
                  <a:pt x="7091" y="4394"/>
                </a:lnTo>
                <a:lnTo>
                  <a:pt x="6840" y="4334"/>
                </a:lnTo>
                <a:lnTo>
                  <a:pt x="6555" y="4255"/>
                </a:lnTo>
                <a:lnTo>
                  <a:pt x="6237" y="4155"/>
                </a:lnTo>
                <a:lnTo>
                  <a:pt x="5885" y="4043"/>
                </a:lnTo>
                <a:lnTo>
                  <a:pt x="5508" y="3917"/>
                </a:lnTo>
                <a:lnTo>
                  <a:pt x="5110" y="3771"/>
                </a:lnTo>
                <a:lnTo>
                  <a:pt x="4228" y="3453"/>
                </a:lnTo>
                <a:lnTo>
                  <a:pt x="3274" y="3088"/>
                </a:lnTo>
                <a:lnTo>
                  <a:pt x="2247" y="2684"/>
                </a:lnTo>
                <a:lnTo>
                  <a:pt x="1167" y="2253"/>
                </a:lnTo>
                <a:lnTo>
                  <a:pt x="47" y="1796"/>
                </a:lnTo>
                <a:lnTo>
                  <a:pt x="47" y="1796"/>
                </a:lnTo>
                <a:lnTo>
                  <a:pt x="0" y="6694"/>
                </a:lnTo>
                <a:lnTo>
                  <a:pt x="0" y="6694"/>
                </a:lnTo>
                <a:lnTo>
                  <a:pt x="0" y="6912"/>
                </a:lnTo>
                <a:lnTo>
                  <a:pt x="7" y="7131"/>
                </a:lnTo>
                <a:lnTo>
                  <a:pt x="27" y="7350"/>
                </a:lnTo>
                <a:lnTo>
                  <a:pt x="53" y="7555"/>
                </a:lnTo>
                <a:lnTo>
                  <a:pt x="86" y="7767"/>
                </a:lnTo>
                <a:lnTo>
                  <a:pt x="139" y="7966"/>
                </a:lnTo>
                <a:lnTo>
                  <a:pt x="199" y="8165"/>
                </a:lnTo>
                <a:lnTo>
                  <a:pt x="279" y="8364"/>
                </a:lnTo>
                <a:lnTo>
                  <a:pt x="325" y="8456"/>
                </a:lnTo>
                <a:lnTo>
                  <a:pt x="371" y="8549"/>
                </a:lnTo>
                <a:lnTo>
                  <a:pt x="424" y="8642"/>
                </a:lnTo>
                <a:lnTo>
                  <a:pt x="477" y="8735"/>
                </a:lnTo>
                <a:lnTo>
                  <a:pt x="537" y="8828"/>
                </a:lnTo>
                <a:lnTo>
                  <a:pt x="603" y="8914"/>
                </a:lnTo>
                <a:lnTo>
                  <a:pt x="676" y="9007"/>
                </a:lnTo>
                <a:lnTo>
                  <a:pt x="749" y="9093"/>
                </a:lnTo>
                <a:lnTo>
                  <a:pt x="829" y="9179"/>
                </a:lnTo>
                <a:lnTo>
                  <a:pt x="915" y="9265"/>
                </a:lnTo>
                <a:lnTo>
                  <a:pt x="1008" y="9345"/>
                </a:lnTo>
                <a:lnTo>
                  <a:pt x="1100" y="9431"/>
                </a:lnTo>
                <a:lnTo>
                  <a:pt x="1206" y="9510"/>
                </a:lnTo>
                <a:lnTo>
                  <a:pt x="1312" y="9590"/>
                </a:lnTo>
                <a:lnTo>
                  <a:pt x="1425" y="9669"/>
                </a:lnTo>
                <a:lnTo>
                  <a:pt x="1544" y="9742"/>
                </a:lnTo>
                <a:lnTo>
                  <a:pt x="1670" y="9822"/>
                </a:lnTo>
                <a:lnTo>
                  <a:pt x="1803" y="9895"/>
                </a:lnTo>
                <a:lnTo>
                  <a:pt x="1942" y="9968"/>
                </a:lnTo>
                <a:lnTo>
                  <a:pt x="2081" y="10040"/>
                </a:lnTo>
                <a:lnTo>
                  <a:pt x="2234" y="10107"/>
                </a:lnTo>
                <a:lnTo>
                  <a:pt x="2393" y="10173"/>
                </a:lnTo>
                <a:lnTo>
                  <a:pt x="2558" y="10239"/>
                </a:lnTo>
                <a:lnTo>
                  <a:pt x="2731" y="10306"/>
                </a:lnTo>
                <a:lnTo>
                  <a:pt x="3095" y="10431"/>
                </a:lnTo>
                <a:lnTo>
                  <a:pt x="3493" y="10551"/>
                </a:lnTo>
                <a:lnTo>
                  <a:pt x="3924" y="10663"/>
                </a:lnTo>
                <a:lnTo>
                  <a:pt x="4388" y="10769"/>
                </a:lnTo>
                <a:lnTo>
                  <a:pt x="4885" y="10875"/>
                </a:lnTo>
                <a:lnTo>
                  <a:pt x="5415" y="10968"/>
                </a:lnTo>
                <a:lnTo>
                  <a:pt x="5978" y="11054"/>
                </a:lnTo>
                <a:lnTo>
                  <a:pt x="6588" y="11134"/>
                </a:lnTo>
                <a:lnTo>
                  <a:pt x="7231" y="11200"/>
                </a:lnTo>
                <a:lnTo>
                  <a:pt x="7913" y="11266"/>
                </a:lnTo>
                <a:lnTo>
                  <a:pt x="8636" y="11326"/>
                </a:lnTo>
                <a:lnTo>
                  <a:pt x="9398" y="11373"/>
                </a:lnTo>
                <a:lnTo>
                  <a:pt x="9398" y="11373"/>
                </a:lnTo>
                <a:lnTo>
                  <a:pt x="10968" y="11459"/>
                </a:lnTo>
                <a:lnTo>
                  <a:pt x="12532" y="11538"/>
                </a:lnTo>
                <a:lnTo>
                  <a:pt x="14063" y="11611"/>
                </a:lnTo>
                <a:lnTo>
                  <a:pt x="15568" y="11677"/>
                </a:lnTo>
                <a:lnTo>
                  <a:pt x="17013" y="11737"/>
                </a:lnTo>
                <a:lnTo>
                  <a:pt x="18404" y="11790"/>
                </a:lnTo>
                <a:lnTo>
                  <a:pt x="20949" y="11876"/>
                </a:lnTo>
                <a:lnTo>
                  <a:pt x="23103" y="11942"/>
                </a:lnTo>
                <a:lnTo>
                  <a:pt x="24760" y="11989"/>
                </a:lnTo>
                <a:lnTo>
                  <a:pt x="26205" y="12022"/>
                </a:lnTo>
                <a:lnTo>
                  <a:pt x="138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徽标&#10;&#10;描述已自动生成">
            <a:extLst>
              <a:ext uri="{FF2B5EF4-FFF2-40B4-BE49-F238E27FC236}">
                <a16:creationId xmlns:a16="http://schemas.microsoft.com/office/drawing/2014/main" id="{AE24C63B-33CF-D2AA-FE42-8DD994844F03}"/>
              </a:ext>
            </a:extLst>
          </p:cNvPr>
          <p:cNvPicPr>
            <a:picLocks noChangeAspect="1"/>
          </p:cNvPicPr>
          <p:nvPr/>
        </p:nvPicPr>
        <p:blipFill>
          <a:blip r:embed="rId2">
            <a:alphaModFix amt="28000"/>
          </a:blip>
          <a:stretch>
            <a:fillRect/>
          </a:stretch>
        </p:blipFill>
        <p:spPr>
          <a:xfrm>
            <a:off x="5515143" y="2869842"/>
            <a:ext cx="3628857" cy="2205268"/>
          </a:xfrm>
          <a:prstGeom prst="rect">
            <a:avLst/>
          </a:prstGeom>
        </p:spPr>
      </p:pic>
      <p:pic>
        <p:nvPicPr>
          <p:cNvPr id="16" name="图片 15" descr="绿色的标志&#10;&#10;中度可信度描述已自动生成">
            <a:extLst>
              <a:ext uri="{FF2B5EF4-FFF2-40B4-BE49-F238E27FC236}">
                <a16:creationId xmlns:a16="http://schemas.microsoft.com/office/drawing/2014/main" id="{1D3958F2-F75A-DC3E-731E-6EDD70063C25}"/>
              </a:ext>
            </a:extLst>
          </p:cNvPr>
          <p:cNvPicPr>
            <a:picLocks noChangeAspect="1"/>
          </p:cNvPicPr>
          <p:nvPr/>
        </p:nvPicPr>
        <p:blipFill>
          <a:blip r:embed="rId3">
            <a:alphaModFix amt="39000"/>
          </a:blip>
          <a:stretch>
            <a:fillRect/>
          </a:stretch>
        </p:blipFill>
        <p:spPr>
          <a:xfrm>
            <a:off x="7172171" y="91012"/>
            <a:ext cx="1798320" cy="1798320"/>
          </a:xfrm>
          <a:prstGeom prst="rect">
            <a:avLst/>
          </a:prstGeom>
        </p:spPr>
      </p:pic>
      <p:sp>
        <p:nvSpPr>
          <p:cNvPr id="2" name="标题 1">
            <a:extLst>
              <a:ext uri="{FF2B5EF4-FFF2-40B4-BE49-F238E27FC236}">
                <a16:creationId xmlns:a16="http://schemas.microsoft.com/office/drawing/2014/main" id="{A0B30433-4799-A3D3-E3D4-6AE938002719}"/>
              </a:ext>
            </a:extLst>
          </p:cNvPr>
          <p:cNvSpPr>
            <a:spLocks noGrp="1"/>
          </p:cNvSpPr>
          <p:nvPr>
            <p:ph type="title"/>
          </p:nvPr>
        </p:nvSpPr>
        <p:spPr/>
        <p:txBody>
          <a:bodyPr>
            <a:normAutofit fontScale="90000"/>
          </a:bodyPr>
          <a:lstStyle/>
          <a:p>
            <a:pPr algn="ctr"/>
            <a:r>
              <a:rPr lang="en-US" dirty="0">
                <a:latin typeface="Fira Sans" panose="020B0503050000020004" pitchFamily="34" charset="0"/>
              </a:rPr>
              <a:t>C</a:t>
            </a:r>
            <a:r>
              <a:rPr lang="en-US" altLang="zh-CN" dirty="0">
                <a:latin typeface="Fira Sans" panose="020B0503050000020004" pitchFamily="34" charset="0"/>
              </a:rPr>
              <a:t>onclusion</a:t>
            </a:r>
            <a:endParaRPr lang="en-US" dirty="0">
              <a:latin typeface="Fira Sans" panose="020B0503050000020004" pitchFamily="34" charset="0"/>
            </a:endParaRPr>
          </a:p>
        </p:txBody>
      </p:sp>
      <p:sp>
        <p:nvSpPr>
          <p:cNvPr id="3" name="文本占位符 2">
            <a:extLst>
              <a:ext uri="{FF2B5EF4-FFF2-40B4-BE49-F238E27FC236}">
                <a16:creationId xmlns:a16="http://schemas.microsoft.com/office/drawing/2014/main" id="{B667C7F7-0D2E-D833-2874-9029768AC94C}"/>
              </a:ext>
            </a:extLst>
          </p:cNvPr>
          <p:cNvSpPr>
            <a:spLocks noGrp="1"/>
          </p:cNvSpPr>
          <p:nvPr>
            <p:ph type="body" idx="1"/>
          </p:nvPr>
        </p:nvSpPr>
        <p:spPr>
          <a:xfrm>
            <a:off x="173509" y="908821"/>
            <a:ext cx="6877531" cy="3541259"/>
          </a:xfrm>
        </p:spPr>
        <p:txBody>
          <a:bodyPr>
            <a:normAutofit fontScale="92500" lnSpcReduction="10000"/>
          </a:bodyPr>
          <a:lstStyle/>
          <a:p>
            <a:pPr>
              <a:spcBef>
                <a:spcPts val="600"/>
              </a:spcBef>
              <a:spcAft>
                <a:spcPts val="600"/>
              </a:spcAft>
            </a:pPr>
            <a:r>
              <a:rPr lang="en-US" sz="1800" dirty="0">
                <a:latin typeface="Fira Sans" panose="020B0503050000020004" pitchFamily="34" charset="0"/>
              </a:rPr>
              <a:t>This project used linear regression and polynomial regression to </a:t>
            </a:r>
          </a:p>
          <a:p>
            <a:pPr lvl="1">
              <a:spcBef>
                <a:spcPts val="600"/>
              </a:spcBef>
              <a:spcAft>
                <a:spcPts val="600"/>
              </a:spcAft>
            </a:pPr>
            <a:r>
              <a:rPr lang="en-US" sz="1600" dirty="0">
                <a:latin typeface="Fira Sans" panose="020B0503050000020004" pitchFamily="34" charset="0"/>
              </a:rPr>
              <a:t>Analyzed the relationship between the independent variable (features of data) and dependent variable (price)</a:t>
            </a:r>
          </a:p>
          <a:p>
            <a:pPr>
              <a:spcBef>
                <a:spcPts val="600"/>
              </a:spcBef>
              <a:spcAft>
                <a:spcPts val="600"/>
              </a:spcAft>
            </a:pPr>
            <a:r>
              <a:rPr lang="en-US" sz="1800" dirty="0">
                <a:latin typeface="Fira Sans" panose="020B0503050000020004" pitchFamily="34" charset="0"/>
              </a:rPr>
              <a:t>According to the R-squared scores, the house price is influenced by multiple features including the size, the number of bathrooms, and the location. </a:t>
            </a:r>
          </a:p>
          <a:p>
            <a:pPr lvl="1">
              <a:spcBef>
                <a:spcPts val="600"/>
              </a:spcBef>
              <a:spcAft>
                <a:spcPts val="600"/>
              </a:spcAft>
            </a:pPr>
            <a:r>
              <a:rPr lang="en-US" sz="1600" dirty="0">
                <a:latin typeface="Fira Sans" panose="020B0503050000020004" pitchFamily="34" charset="0"/>
              </a:rPr>
              <a:t>When the model added more features, the R-squared became higher</a:t>
            </a:r>
          </a:p>
          <a:p>
            <a:pPr>
              <a:spcBef>
                <a:spcPts val="600"/>
              </a:spcBef>
              <a:spcAft>
                <a:spcPts val="600"/>
              </a:spcAft>
            </a:pPr>
            <a:r>
              <a:rPr lang="en-US" sz="1800" dirty="0">
                <a:latin typeface="Fira Sans" panose="020B0503050000020004" pitchFamily="34" charset="0"/>
              </a:rPr>
              <a:t>There is a need for developing models to test those features and find the ones affecting the housing price the most.</a:t>
            </a:r>
            <a:endParaRPr lang="en-US" sz="2000" dirty="0">
              <a:latin typeface="Fira Sans" panose="020B0503050000020004" pitchFamily="34" charset="0"/>
            </a:endParaRPr>
          </a:p>
        </p:txBody>
      </p:sp>
    </p:spTree>
    <p:extLst>
      <p:ext uri="{BB962C8B-B14F-4D97-AF65-F5344CB8AC3E}">
        <p14:creationId xmlns:p14="http://schemas.microsoft.com/office/powerpoint/2010/main" val="600684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B2D40-2188-1BA5-8D20-C4728146C138}"/>
              </a:ext>
            </a:extLst>
          </p:cNvPr>
          <p:cNvSpPr>
            <a:spLocks noGrp="1"/>
          </p:cNvSpPr>
          <p:nvPr>
            <p:ph type="title"/>
          </p:nvPr>
        </p:nvSpPr>
        <p:spPr/>
        <p:txBody>
          <a:bodyPr>
            <a:normAutofit fontScale="90000"/>
          </a:bodyPr>
          <a:lstStyle/>
          <a:p>
            <a:pPr algn="ctr"/>
            <a:r>
              <a:rPr lang="en-US" dirty="0">
                <a:latin typeface="Fira Sans" panose="020B0503050000020004" pitchFamily="34" charset="0"/>
              </a:rPr>
              <a:t>Recommendation</a:t>
            </a:r>
          </a:p>
        </p:txBody>
      </p:sp>
      <p:sp>
        <p:nvSpPr>
          <p:cNvPr id="3" name="文本占位符 2">
            <a:extLst>
              <a:ext uri="{FF2B5EF4-FFF2-40B4-BE49-F238E27FC236}">
                <a16:creationId xmlns:a16="http://schemas.microsoft.com/office/drawing/2014/main" id="{E17C9981-DA59-04AD-2015-09A40DCA4559}"/>
              </a:ext>
            </a:extLst>
          </p:cNvPr>
          <p:cNvSpPr>
            <a:spLocks noGrp="1"/>
          </p:cNvSpPr>
          <p:nvPr>
            <p:ph type="body" idx="1"/>
          </p:nvPr>
        </p:nvSpPr>
        <p:spPr>
          <a:xfrm>
            <a:off x="384450" y="1011227"/>
            <a:ext cx="8375100" cy="3416400"/>
          </a:xfrm>
          <a:solidFill>
            <a:schemeClr val="bg1"/>
          </a:solidFill>
        </p:spPr>
        <p:txBody>
          <a:bodyPr>
            <a:normAutofit/>
          </a:bodyPr>
          <a:lstStyle/>
          <a:p>
            <a:pPr>
              <a:spcBef>
                <a:spcPts val="600"/>
              </a:spcBef>
              <a:spcAft>
                <a:spcPts val="600"/>
              </a:spcAft>
            </a:pPr>
            <a:r>
              <a:rPr lang="en-US" sz="1800" dirty="0">
                <a:latin typeface="Fira Sans" panose="020B0503050000020004" pitchFamily="34" charset="0"/>
              </a:rPr>
              <a:t>Stakeholders should diversity the Real Estate due to the reason that the price is affected by many factors.</a:t>
            </a:r>
          </a:p>
          <a:p>
            <a:pPr lvl="1">
              <a:spcBef>
                <a:spcPts val="600"/>
              </a:spcBef>
              <a:spcAft>
                <a:spcPts val="600"/>
              </a:spcAft>
            </a:pPr>
            <a:r>
              <a:rPr lang="en-US" sz="1600" dirty="0">
                <a:latin typeface="Fira Sans" panose="020B0503050000020004" pitchFamily="34" charset="0"/>
              </a:rPr>
              <a:t>Invests in different types of property to cater for different customers</a:t>
            </a:r>
          </a:p>
          <a:p>
            <a:pPr marL="438150" indent="-285750">
              <a:spcBef>
                <a:spcPts val="600"/>
              </a:spcBef>
              <a:spcAft>
                <a:spcPts val="600"/>
              </a:spcAft>
            </a:pPr>
            <a:r>
              <a:rPr lang="en-US" sz="1800" dirty="0">
                <a:latin typeface="Fira Sans" panose="020B0503050000020004" pitchFamily="34" charset="0"/>
              </a:rPr>
              <a:t>The results have some limitations:</a:t>
            </a:r>
          </a:p>
          <a:p>
            <a:pPr marL="895350" lvl="1" indent="-285750">
              <a:spcBef>
                <a:spcPts val="600"/>
              </a:spcBef>
              <a:spcAft>
                <a:spcPts val="600"/>
              </a:spcAft>
            </a:pPr>
            <a:r>
              <a:rPr lang="en-US" sz="1600" dirty="0">
                <a:latin typeface="Fira Sans" panose="020B0503050000020004" pitchFamily="34" charset="0"/>
              </a:rPr>
              <a:t>The </a:t>
            </a:r>
            <a:r>
              <a:rPr lang="en-US" sz="1600" dirty="0" err="1">
                <a:latin typeface="Fira Sans" panose="020B0503050000020004" pitchFamily="34" charset="0"/>
              </a:rPr>
              <a:t>dateset</a:t>
            </a:r>
            <a:r>
              <a:rPr lang="en-US" sz="1600" dirty="0">
                <a:latin typeface="Fira Sans" panose="020B0503050000020004" pitchFamily="34" charset="0"/>
              </a:rPr>
              <a:t> only contains one-year data from 2014-2015, may not be accurate to predict the distant future.</a:t>
            </a:r>
          </a:p>
          <a:p>
            <a:pPr marL="895350" lvl="1" indent="-285750">
              <a:spcBef>
                <a:spcPts val="600"/>
              </a:spcBef>
              <a:spcAft>
                <a:spcPts val="600"/>
              </a:spcAft>
            </a:pPr>
            <a:r>
              <a:rPr lang="en-US" sz="1600" dirty="0">
                <a:latin typeface="Fira Sans" panose="020B0503050000020004" pitchFamily="34" charset="0"/>
              </a:rPr>
              <a:t>There are some factors that are not included in this prediction such as safety index of the district, proximity to amenities, school and hospital. These could be used to further improve the prediction model.</a:t>
            </a:r>
          </a:p>
          <a:p>
            <a:pPr lvl="1"/>
            <a:endParaRPr lang="en-US" sz="1600" dirty="0">
              <a:latin typeface="Fira Sans" panose="020B0503050000020004" pitchFamily="34" charset="0"/>
            </a:endParaRPr>
          </a:p>
        </p:txBody>
      </p:sp>
    </p:spTree>
    <p:extLst>
      <p:ext uri="{BB962C8B-B14F-4D97-AF65-F5344CB8AC3E}">
        <p14:creationId xmlns:p14="http://schemas.microsoft.com/office/powerpoint/2010/main" val="61219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7" name="Google Shape;117;p16"/>
          <p:cNvSpPr txBox="1">
            <a:spLocks noGrp="1"/>
          </p:cNvSpPr>
          <p:nvPr>
            <p:ph type="title"/>
          </p:nvPr>
        </p:nvSpPr>
        <p:spPr>
          <a:xfrm>
            <a:off x="457200" y="411475"/>
            <a:ext cx="8229600" cy="371400"/>
          </a:xfrm>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3600" dirty="0"/>
              <a:t>Outline</a:t>
            </a:r>
          </a:p>
        </p:txBody>
      </p:sp>
      <p:sp>
        <p:nvSpPr>
          <p:cNvPr id="3" name="文本框 2">
            <a:extLst>
              <a:ext uri="{FF2B5EF4-FFF2-40B4-BE49-F238E27FC236}">
                <a16:creationId xmlns:a16="http://schemas.microsoft.com/office/drawing/2014/main" id="{A5A3937D-0FDA-137F-1E6B-6BEDCA51D21C}"/>
              </a:ext>
            </a:extLst>
          </p:cNvPr>
          <p:cNvSpPr txBox="1"/>
          <p:nvPr/>
        </p:nvSpPr>
        <p:spPr>
          <a:xfrm>
            <a:off x="457200" y="1112271"/>
            <a:ext cx="4305300" cy="2682489"/>
          </a:xfrm>
          <a:prstGeom prst="rect">
            <a:avLst/>
          </a:prstGeom>
          <a:noFill/>
          <a:ln>
            <a:noFill/>
          </a:ln>
        </p:spPr>
        <p:txBody>
          <a:bodyPr rtlCol="0" anchor="t">
            <a:normAutofit/>
          </a:bodyPr>
          <a:lstStyle/>
          <a:p>
            <a:pPr marL="285750" indent="-285750">
              <a:spcBef>
                <a:spcPts val="600"/>
              </a:spcBef>
              <a:spcAft>
                <a:spcPts val="600"/>
              </a:spcAft>
              <a:buFont typeface="Arial"/>
              <a:buChar char="•"/>
            </a:pPr>
            <a:r>
              <a:rPr lang="en-US" sz="2200" i="0" u="none" strike="noStrike" cap="none" dirty="0">
                <a:solidFill>
                  <a:schemeClr val="dk1"/>
                </a:solidFill>
                <a:latin typeface="Fira Sans" panose="020B0503050000020004" pitchFamily="34" charset="0"/>
              </a:rPr>
              <a:t>Introduction</a:t>
            </a:r>
          </a:p>
          <a:p>
            <a:pPr marL="285750" indent="-285750">
              <a:spcBef>
                <a:spcPts val="600"/>
              </a:spcBef>
              <a:spcAft>
                <a:spcPts val="600"/>
              </a:spcAft>
              <a:buFont typeface="Arial"/>
              <a:buChar char="•"/>
            </a:pPr>
            <a:r>
              <a:rPr lang="en-US" sz="2200" i="0" u="none" strike="noStrike" cap="none" dirty="0">
                <a:solidFill>
                  <a:schemeClr val="dk1"/>
                </a:solidFill>
                <a:latin typeface="Fira Sans" panose="020B0503050000020004" pitchFamily="34" charset="0"/>
              </a:rPr>
              <a:t>Tools </a:t>
            </a:r>
            <a:r>
              <a:rPr lang="en-US" sz="2200" dirty="0">
                <a:solidFill>
                  <a:schemeClr val="dk1"/>
                </a:solidFill>
                <a:latin typeface="Fira Sans" panose="020B0503050000020004" pitchFamily="34" charset="0"/>
              </a:rPr>
              <a:t>Used for </a:t>
            </a:r>
            <a:r>
              <a:rPr lang="en-US" sz="2200" i="0" u="none" strike="noStrike" cap="none" dirty="0">
                <a:solidFill>
                  <a:schemeClr val="dk1"/>
                </a:solidFill>
                <a:latin typeface="Fira Sans" panose="020B0503050000020004" pitchFamily="34" charset="0"/>
              </a:rPr>
              <a:t>Data Analysis</a:t>
            </a:r>
          </a:p>
          <a:p>
            <a:pPr marL="285750" indent="-285750">
              <a:spcBef>
                <a:spcPts val="600"/>
              </a:spcBef>
              <a:spcAft>
                <a:spcPts val="600"/>
              </a:spcAft>
              <a:buFont typeface="Arial"/>
              <a:buChar char="•"/>
            </a:pPr>
            <a:r>
              <a:rPr lang="en-US" sz="2200" dirty="0">
                <a:solidFill>
                  <a:schemeClr val="dk1"/>
                </a:solidFill>
                <a:latin typeface="Fira Sans" panose="020B0503050000020004" pitchFamily="34" charset="0"/>
              </a:rPr>
              <a:t>Modules</a:t>
            </a:r>
            <a:r>
              <a:rPr lang="en-US" sz="2200" i="0" u="none" strike="noStrike" cap="none" dirty="0">
                <a:solidFill>
                  <a:schemeClr val="dk1"/>
                </a:solidFill>
                <a:latin typeface="Fira Sans" panose="020B0503050000020004" pitchFamily="34" charset="0"/>
              </a:rPr>
              <a:t> of Data Analysis</a:t>
            </a:r>
          </a:p>
          <a:p>
            <a:pPr marL="285750" indent="-285750">
              <a:spcBef>
                <a:spcPts val="600"/>
              </a:spcBef>
              <a:spcAft>
                <a:spcPts val="600"/>
              </a:spcAft>
              <a:buFont typeface="Arial"/>
              <a:buChar char="•"/>
            </a:pPr>
            <a:r>
              <a:rPr lang="en-US" sz="2200" i="0" u="none" strike="noStrike" cap="none" dirty="0">
                <a:solidFill>
                  <a:schemeClr val="dk1"/>
                </a:solidFill>
                <a:latin typeface="Fira Sans" panose="020B0503050000020004" pitchFamily="34" charset="0"/>
              </a:rPr>
              <a:t>Conclusion</a:t>
            </a:r>
          </a:p>
          <a:p>
            <a:pPr marL="285750" indent="-285750">
              <a:spcBef>
                <a:spcPts val="600"/>
              </a:spcBef>
              <a:spcAft>
                <a:spcPts val="600"/>
              </a:spcAft>
              <a:buFont typeface="Arial"/>
              <a:buChar char="•"/>
            </a:pPr>
            <a:r>
              <a:rPr lang="en-US" sz="2200" i="0" u="none" strike="noStrike" cap="none" dirty="0">
                <a:solidFill>
                  <a:schemeClr val="dk1"/>
                </a:solidFill>
                <a:latin typeface="Fira Sans" panose="020B0503050000020004" pitchFamily="34" charset="0"/>
              </a:rPr>
              <a:t>Recommendations</a:t>
            </a:r>
          </a:p>
          <a:p>
            <a:pPr marL="285750" indent="-285750">
              <a:spcAft>
                <a:spcPts val="600"/>
              </a:spcAft>
              <a:buFont typeface="Arial"/>
              <a:buChar char="•"/>
            </a:pPr>
            <a:endParaRPr lang="en-US" b="0" i="0" u="none" strike="noStrike" cap="none" dirty="0">
              <a:solidFill>
                <a:schemeClr val="dk1"/>
              </a:solidFill>
            </a:endParaRPr>
          </a:p>
          <a:p>
            <a:pPr marL="285750" indent="-285750">
              <a:spcAft>
                <a:spcPts val="600"/>
              </a:spcAft>
              <a:buFont typeface="Arial"/>
              <a:buChar char="•"/>
            </a:pPr>
            <a:endParaRPr lang="en-US" b="0" i="0" u="none" strike="noStrike" cap="none" dirty="0">
              <a:solidFill>
                <a:schemeClr val="dk1"/>
              </a:solidFill>
            </a:endParaRPr>
          </a:p>
          <a:p>
            <a:pPr marL="285750" indent="-285750">
              <a:spcAft>
                <a:spcPts val="600"/>
              </a:spcAft>
              <a:buFont typeface="Arial"/>
              <a:buChar char="•"/>
            </a:pPr>
            <a:endParaRPr lang="en-US" b="0" i="0" u="none" strike="noStrike" cap="none" dirty="0">
              <a:solidFill>
                <a:schemeClr val="dk1"/>
              </a:solidFill>
            </a:endParaRPr>
          </a:p>
        </p:txBody>
      </p:sp>
      <p:pic>
        <p:nvPicPr>
          <p:cNvPr id="5" name="图片 4" descr="卡通人物&#10;&#10;中度可信度描述已自动生成">
            <a:extLst>
              <a:ext uri="{FF2B5EF4-FFF2-40B4-BE49-F238E27FC236}">
                <a16:creationId xmlns:a16="http://schemas.microsoft.com/office/drawing/2014/main" id="{2763DBD2-1EBF-56D9-39EC-3C4D4A92403D}"/>
              </a:ext>
            </a:extLst>
          </p:cNvPr>
          <p:cNvPicPr>
            <a:picLocks noChangeAspect="1"/>
          </p:cNvPicPr>
          <p:nvPr/>
        </p:nvPicPr>
        <p:blipFill>
          <a:blip r:embed="rId3">
            <a:alphaModFix amt="43000"/>
          </a:blip>
          <a:srcRect l="21157" r="2208" b="3"/>
          <a:stretch/>
        </p:blipFill>
        <p:spPr>
          <a:xfrm>
            <a:off x="4762500" y="939546"/>
            <a:ext cx="3924300" cy="32644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AE62D-163E-895E-4844-E57EBF206868}"/>
              </a:ext>
            </a:extLst>
          </p:cNvPr>
          <p:cNvSpPr>
            <a:spLocks noGrp="1"/>
          </p:cNvSpPr>
          <p:nvPr>
            <p:ph type="title"/>
          </p:nvPr>
        </p:nvSpPr>
        <p:spPr/>
        <p:txBody>
          <a:bodyPr>
            <a:noAutofit/>
          </a:bodyPr>
          <a:lstStyle/>
          <a:p>
            <a:pPr algn="ctr"/>
            <a:r>
              <a:rPr lang="en" sz="3600" dirty="0"/>
              <a:t>Introduction</a:t>
            </a:r>
            <a:endParaRPr lang="en-US" sz="3600" dirty="0"/>
          </a:p>
        </p:txBody>
      </p:sp>
      <p:sp>
        <p:nvSpPr>
          <p:cNvPr id="3" name="文本占位符 2">
            <a:extLst>
              <a:ext uri="{FF2B5EF4-FFF2-40B4-BE49-F238E27FC236}">
                <a16:creationId xmlns:a16="http://schemas.microsoft.com/office/drawing/2014/main" id="{C516D4F0-DAA4-8560-F687-F2C9599F2652}"/>
              </a:ext>
            </a:extLst>
          </p:cNvPr>
          <p:cNvSpPr>
            <a:spLocks noGrp="1"/>
          </p:cNvSpPr>
          <p:nvPr>
            <p:ph type="body" idx="1"/>
          </p:nvPr>
        </p:nvSpPr>
        <p:spPr/>
        <p:txBody>
          <a:bodyPr>
            <a:normAutofit/>
          </a:bodyPr>
          <a:lstStyle/>
          <a:p>
            <a:r>
              <a:rPr lang="en-US" sz="2000" b="1" dirty="0">
                <a:latin typeface="Fira Sans" panose="020B0503050000020004" pitchFamily="34" charset="0"/>
              </a:rPr>
              <a:t>Background</a:t>
            </a:r>
          </a:p>
          <a:p>
            <a:pPr lvl="1"/>
            <a:r>
              <a:rPr lang="en-US" sz="1800" dirty="0">
                <a:latin typeface="Fira Sans" panose="020B0503050000020004" pitchFamily="34" charset="0"/>
              </a:rPr>
              <a:t>The Trust intends to invest in the residential real estate.</a:t>
            </a:r>
          </a:p>
          <a:p>
            <a:pPr marL="609600" lvl="1" indent="0">
              <a:buNone/>
            </a:pPr>
            <a:endParaRPr lang="en-US" sz="1800" dirty="0">
              <a:latin typeface="Fira Sans" panose="020B0503050000020004" pitchFamily="34" charset="0"/>
            </a:endParaRPr>
          </a:p>
          <a:p>
            <a:r>
              <a:rPr lang="en-US" sz="2000" b="1" dirty="0">
                <a:latin typeface="Fira Sans" panose="020B0503050000020004" pitchFamily="34" charset="0"/>
              </a:rPr>
              <a:t>Purpose</a:t>
            </a:r>
          </a:p>
          <a:p>
            <a:pPr lvl="1"/>
            <a:r>
              <a:rPr lang="en-US" sz="1800" dirty="0">
                <a:latin typeface="Fira Sans" panose="020B0503050000020004" pitchFamily="34" charset="0"/>
              </a:rPr>
              <a:t>Determine the market price of a house.</a:t>
            </a:r>
          </a:p>
          <a:p>
            <a:pPr lvl="1"/>
            <a:r>
              <a:rPr lang="en-US" sz="1800" dirty="0">
                <a:latin typeface="Fira Sans" panose="020B0503050000020004" pitchFamily="34" charset="0"/>
              </a:rPr>
              <a:t>Analyze and predict housing prices using attributes or feature.</a:t>
            </a:r>
          </a:p>
        </p:txBody>
      </p:sp>
      <p:sp>
        <p:nvSpPr>
          <p:cNvPr id="4" name="文本占位符 3">
            <a:extLst>
              <a:ext uri="{FF2B5EF4-FFF2-40B4-BE49-F238E27FC236}">
                <a16:creationId xmlns:a16="http://schemas.microsoft.com/office/drawing/2014/main" id="{4B5AACD6-4CFE-74EE-1463-2AC8D4C50AF5}"/>
              </a:ext>
            </a:extLst>
          </p:cNvPr>
          <p:cNvSpPr>
            <a:spLocks noGrp="1"/>
          </p:cNvSpPr>
          <p:nvPr>
            <p:ph type="body" idx="2"/>
          </p:nvPr>
        </p:nvSpPr>
        <p:spPr/>
        <p:txBody>
          <a:bodyPr>
            <a:normAutofit/>
          </a:bodyPr>
          <a:lstStyle/>
          <a:p>
            <a:r>
              <a:rPr lang="en-US" sz="2000" b="1" dirty="0">
                <a:latin typeface="Fira Sans" panose="020B0503050000020004" pitchFamily="34" charset="0"/>
              </a:rPr>
              <a:t>Tools used</a:t>
            </a:r>
          </a:p>
          <a:p>
            <a:pPr lvl="1"/>
            <a:r>
              <a:rPr lang="en-US" sz="1800" dirty="0">
                <a:latin typeface="Fira Sans" panose="020B0503050000020004" pitchFamily="34" charset="0"/>
              </a:rPr>
              <a:t>Jupiter Notebook</a:t>
            </a:r>
          </a:p>
          <a:p>
            <a:pPr lvl="1"/>
            <a:r>
              <a:rPr lang="en-US" sz="1800" dirty="0">
                <a:latin typeface="Fira Sans" panose="020B0503050000020004" pitchFamily="34" charset="0"/>
              </a:rPr>
              <a:t>Python</a:t>
            </a:r>
          </a:p>
          <a:p>
            <a:pPr lvl="1"/>
            <a:r>
              <a:rPr lang="en-US" sz="1800" dirty="0">
                <a:latin typeface="Fira Sans" panose="020B0503050000020004" pitchFamily="34" charset="0"/>
              </a:rPr>
              <a:t>Python libraries:</a:t>
            </a:r>
          </a:p>
          <a:p>
            <a:pPr lvl="2"/>
            <a:r>
              <a:rPr lang="en-US" sz="1800" dirty="0">
                <a:latin typeface="Fira Sans" panose="020B0503050000020004" pitchFamily="34" charset="0"/>
              </a:rPr>
              <a:t>Pandas</a:t>
            </a:r>
          </a:p>
          <a:p>
            <a:pPr lvl="2"/>
            <a:r>
              <a:rPr lang="en-US" sz="1800" dirty="0">
                <a:latin typeface="Fira Sans" panose="020B0503050000020004" pitchFamily="34" charset="0"/>
              </a:rPr>
              <a:t>Matplotlib</a:t>
            </a:r>
          </a:p>
          <a:p>
            <a:pPr lvl="2"/>
            <a:r>
              <a:rPr lang="en-US" sz="1800" dirty="0" err="1">
                <a:latin typeface="Fira Sans" panose="020B0503050000020004" pitchFamily="34" charset="0"/>
              </a:rPr>
              <a:t>Numpy</a:t>
            </a:r>
            <a:endParaRPr lang="en-US" sz="1800" dirty="0">
              <a:latin typeface="Fira Sans" panose="020B0503050000020004" pitchFamily="34" charset="0"/>
            </a:endParaRPr>
          </a:p>
          <a:p>
            <a:pPr lvl="2"/>
            <a:r>
              <a:rPr lang="en-US" sz="1800" dirty="0">
                <a:latin typeface="Fira Sans" panose="020B0503050000020004" pitchFamily="34" charset="0"/>
              </a:rPr>
              <a:t>Seaborn</a:t>
            </a:r>
          </a:p>
          <a:p>
            <a:pPr lvl="2"/>
            <a:r>
              <a:rPr lang="en-US" sz="1800" dirty="0">
                <a:latin typeface="Fira Sans" panose="020B0503050000020004" pitchFamily="34" charset="0"/>
              </a:rPr>
              <a:t>Scikit-learn</a:t>
            </a:r>
          </a:p>
          <a:p>
            <a:pPr lvl="1"/>
            <a:r>
              <a:rPr lang="en-US" sz="1800" dirty="0">
                <a:latin typeface="Fira Sans" panose="020B0503050000020004" pitchFamily="34" charset="0"/>
              </a:rPr>
              <a:t>PowerPoint</a:t>
            </a:r>
          </a:p>
        </p:txBody>
      </p:sp>
    </p:spTree>
    <p:extLst>
      <p:ext uri="{BB962C8B-B14F-4D97-AF65-F5344CB8AC3E}">
        <p14:creationId xmlns:p14="http://schemas.microsoft.com/office/powerpoint/2010/main" val="9919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t="-17000" b="-17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AE62D-163E-895E-4844-E57EBF206868}"/>
              </a:ext>
            </a:extLst>
          </p:cNvPr>
          <p:cNvSpPr>
            <a:spLocks noGrp="1"/>
          </p:cNvSpPr>
          <p:nvPr>
            <p:ph type="title"/>
          </p:nvPr>
        </p:nvSpPr>
        <p:spPr>
          <a:xfrm>
            <a:off x="457200" y="292529"/>
            <a:ext cx="8229600" cy="371400"/>
          </a:xfrm>
        </p:spPr>
        <p:txBody>
          <a:bodyPr>
            <a:noAutofit/>
          </a:bodyPr>
          <a:lstStyle/>
          <a:p>
            <a:pPr algn="ctr"/>
            <a:r>
              <a:rPr lang="en" sz="3600" dirty="0"/>
              <a:t>Introduction</a:t>
            </a:r>
            <a:endParaRPr lang="en-US" sz="3600" dirty="0"/>
          </a:p>
        </p:txBody>
      </p:sp>
      <p:sp>
        <p:nvSpPr>
          <p:cNvPr id="3" name="文本占位符 2">
            <a:extLst>
              <a:ext uri="{FF2B5EF4-FFF2-40B4-BE49-F238E27FC236}">
                <a16:creationId xmlns:a16="http://schemas.microsoft.com/office/drawing/2014/main" id="{C516D4F0-DAA4-8560-F687-F2C9599F2652}"/>
              </a:ext>
            </a:extLst>
          </p:cNvPr>
          <p:cNvSpPr>
            <a:spLocks noGrp="1"/>
          </p:cNvSpPr>
          <p:nvPr>
            <p:ph type="body" idx="1"/>
          </p:nvPr>
        </p:nvSpPr>
        <p:spPr>
          <a:xfrm>
            <a:off x="2538759" y="944318"/>
            <a:ext cx="6055113" cy="3579551"/>
          </a:xfrm>
        </p:spPr>
        <p:txBody>
          <a:bodyPr>
            <a:normAutofit fontScale="92500" lnSpcReduction="20000"/>
          </a:bodyPr>
          <a:lstStyle/>
          <a:p>
            <a:pPr>
              <a:spcBef>
                <a:spcPts val="600"/>
              </a:spcBef>
              <a:spcAft>
                <a:spcPts val="600"/>
              </a:spcAft>
            </a:pPr>
            <a:r>
              <a:rPr lang="en-US" sz="2000" b="1" dirty="0">
                <a:latin typeface="Fira Sans" panose="020B0503050000020004" pitchFamily="34" charset="0"/>
              </a:rPr>
              <a:t>Modules</a:t>
            </a:r>
          </a:p>
          <a:p>
            <a:pPr marL="952500" lvl="1" indent="-342900">
              <a:spcBef>
                <a:spcPts val="600"/>
              </a:spcBef>
              <a:buSzPct val="100000"/>
              <a:buFont typeface="+mj-lt"/>
              <a:buAutoNum type="arabicPeriod"/>
            </a:pPr>
            <a:r>
              <a:rPr lang="en-US" sz="1800" dirty="0">
                <a:solidFill>
                  <a:schemeClr val="tx1"/>
                </a:solidFill>
                <a:latin typeface="Fira Sans" panose="020B0503050000020004" pitchFamily="34" charset="0"/>
              </a:rPr>
              <a:t>Data preprocessing</a:t>
            </a:r>
          </a:p>
          <a:p>
            <a:pPr marL="952500" lvl="1" indent="-342900">
              <a:spcBef>
                <a:spcPts val="600"/>
              </a:spcBef>
              <a:buSzPct val="100000"/>
              <a:buFont typeface="+mj-lt"/>
              <a:buAutoNum type="arabicPeriod"/>
            </a:pPr>
            <a:r>
              <a:rPr lang="en-US" sz="1800" dirty="0">
                <a:latin typeface="Fira Sans" panose="020B0503050000020004" pitchFamily="34" charset="0"/>
              </a:rPr>
              <a:t>Data wrangling</a:t>
            </a:r>
          </a:p>
          <a:p>
            <a:pPr marL="952500" lvl="1" indent="-342900">
              <a:spcBef>
                <a:spcPts val="600"/>
              </a:spcBef>
              <a:buSzPct val="100000"/>
              <a:buFont typeface="+mj-lt"/>
              <a:buAutoNum type="arabicPeriod"/>
            </a:pPr>
            <a:r>
              <a:rPr lang="en-US" sz="1800" dirty="0">
                <a:latin typeface="Fira Sans" panose="020B0503050000020004" pitchFamily="34" charset="0"/>
              </a:rPr>
              <a:t>Exploratory Data Analysis</a:t>
            </a:r>
          </a:p>
          <a:p>
            <a:pPr marL="952500" lvl="1" indent="-342900">
              <a:spcBef>
                <a:spcPts val="600"/>
              </a:spcBef>
              <a:buSzPct val="100000"/>
              <a:buFont typeface="+mj-lt"/>
              <a:buAutoNum type="arabicPeriod"/>
            </a:pPr>
            <a:r>
              <a:rPr lang="en-US" sz="1800" dirty="0">
                <a:latin typeface="Fira Sans" panose="020B0503050000020004" pitchFamily="34" charset="0"/>
              </a:rPr>
              <a:t>Model Development</a:t>
            </a:r>
          </a:p>
          <a:p>
            <a:pPr marL="952500" lvl="1" indent="-342900">
              <a:spcBef>
                <a:spcPts val="600"/>
              </a:spcBef>
              <a:spcAft>
                <a:spcPts val="600"/>
              </a:spcAft>
              <a:buSzPct val="100000"/>
              <a:buFont typeface="+mj-lt"/>
              <a:buAutoNum type="arabicPeriod"/>
            </a:pPr>
            <a:r>
              <a:rPr lang="en-US" sz="1800" dirty="0">
                <a:latin typeface="Fira Sans" panose="020B0503050000020004" pitchFamily="34" charset="0"/>
              </a:rPr>
              <a:t>Model Evaluation and Refinement</a:t>
            </a:r>
          </a:p>
          <a:p>
            <a:pPr>
              <a:spcBef>
                <a:spcPts val="600"/>
              </a:spcBef>
              <a:spcAft>
                <a:spcPts val="600"/>
              </a:spcAft>
            </a:pPr>
            <a:r>
              <a:rPr lang="en-US" sz="2000" b="1" dirty="0">
                <a:latin typeface="Fira Sans" panose="020B0503050000020004" pitchFamily="34" charset="0"/>
              </a:rPr>
              <a:t>Conclusion</a:t>
            </a:r>
          </a:p>
          <a:p>
            <a:pPr lvl="1">
              <a:spcBef>
                <a:spcPts val="600"/>
              </a:spcBef>
              <a:spcAft>
                <a:spcPts val="600"/>
              </a:spcAft>
            </a:pPr>
            <a:r>
              <a:rPr lang="en-US" sz="1800" dirty="0">
                <a:latin typeface="Fira Sans" panose="020B0503050000020004" pitchFamily="34" charset="0"/>
              </a:rPr>
              <a:t>Summarize the results and key patterns</a:t>
            </a:r>
          </a:p>
          <a:p>
            <a:pPr>
              <a:spcBef>
                <a:spcPts val="600"/>
              </a:spcBef>
              <a:spcAft>
                <a:spcPts val="600"/>
              </a:spcAft>
            </a:pPr>
            <a:r>
              <a:rPr lang="en-US" sz="2000" b="1" dirty="0">
                <a:latin typeface="Fira Sans" panose="020B0503050000020004" pitchFamily="34" charset="0"/>
              </a:rPr>
              <a:t>Recommendation</a:t>
            </a:r>
          </a:p>
          <a:p>
            <a:pPr lvl="1">
              <a:spcBef>
                <a:spcPts val="600"/>
              </a:spcBef>
              <a:spcAft>
                <a:spcPts val="600"/>
              </a:spcAft>
            </a:pPr>
            <a:r>
              <a:rPr lang="en-US" sz="1800" dirty="0">
                <a:latin typeface="Fira Sans" panose="020B0503050000020004" pitchFamily="34" charset="0"/>
              </a:rPr>
              <a:t>Suggestions for Real Estate investments</a:t>
            </a:r>
          </a:p>
        </p:txBody>
      </p:sp>
    </p:spTree>
    <p:extLst>
      <p:ext uri="{BB962C8B-B14F-4D97-AF65-F5344CB8AC3E}">
        <p14:creationId xmlns:p14="http://schemas.microsoft.com/office/powerpoint/2010/main" val="252941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latin typeface="Fira Sans" panose="020B0503050000020004" pitchFamily="34" charset="0"/>
              </a:rPr>
              <a:t>Module 1: Data Preprocessing</a:t>
            </a:r>
            <a:endParaRPr sz="3600" dirty="0"/>
          </a:p>
        </p:txBody>
      </p:sp>
      <p:sp>
        <p:nvSpPr>
          <p:cNvPr id="2" name="文本框 1">
            <a:extLst>
              <a:ext uri="{FF2B5EF4-FFF2-40B4-BE49-F238E27FC236}">
                <a16:creationId xmlns:a16="http://schemas.microsoft.com/office/drawing/2014/main" id="{C5688ACC-8C66-5714-31FD-598E2C56AA04}"/>
              </a:ext>
            </a:extLst>
          </p:cNvPr>
          <p:cNvSpPr txBox="1"/>
          <p:nvPr/>
        </p:nvSpPr>
        <p:spPr>
          <a:xfrm>
            <a:off x="828908" y="1449351"/>
            <a:ext cx="3505199" cy="227754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600" dirty="0">
                <a:latin typeface="Fira Sans" panose="020B0503050000020004" pitchFamily="34" charset="0"/>
              </a:rPr>
              <a:t>Import the dataset </a:t>
            </a:r>
          </a:p>
          <a:p>
            <a:pPr marL="285750" indent="-285750">
              <a:spcBef>
                <a:spcPts val="600"/>
              </a:spcBef>
              <a:spcAft>
                <a:spcPts val="600"/>
              </a:spcAft>
              <a:buFont typeface="Arial" panose="020B0604020202020204" pitchFamily="34" charset="0"/>
              <a:buChar char="•"/>
            </a:pPr>
            <a:r>
              <a:rPr lang="en-US" sz="1600" dirty="0">
                <a:latin typeface="Fira Sans" panose="020B0503050000020004" pitchFamily="34" charset="0"/>
              </a:rPr>
              <a:t>Data includes information of homes sold </a:t>
            </a:r>
            <a:r>
              <a:rPr lang="en-US" altLang="zh-CN" sz="1600" dirty="0">
                <a:latin typeface="Fira Sans" panose="020B0503050000020004" pitchFamily="34" charset="0"/>
              </a:rPr>
              <a:t>in </a:t>
            </a:r>
            <a:r>
              <a:rPr lang="en-US" sz="1600" dirty="0">
                <a:latin typeface="Fira Sans" panose="020B0503050000020004" pitchFamily="34" charset="0"/>
              </a:rPr>
              <a:t>King County between May 2014 and May 2015.</a:t>
            </a:r>
          </a:p>
          <a:p>
            <a:pPr marL="285750" indent="-285750">
              <a:spcBef>
                <a:spcPts val="600"/>
              </a:spcBef>
              <a:spcAft>
                <a:spcPts val="600"/>
              </a:spcAft>
              <a:buFont typeface="Arial" panose="020B0604020202020204" pitchFamily="34" charset="0"/>
              <a:buChar char="•"/>
            </a:pPr>
            <a:r>
              <a:rPr lang="en-US" sz="1600" dirty="0">
                <a:latin typeface="Fira Sans" panose="020B0503050000020004" pitchFamily="34" charset="0"/>
              </a:rPr>
              <a:t>Attributes of dataset </a:t>
            </a:r>
            <a:r>
              <a:rPr lang="en-US" sz="1600" dirty="0">
                <a:latin typeface="Fira Sans" panose="020B0503050000020004" pitchFamily="34" charset="0"/>
                <a:sym typeface="Wingdings" panose="05000000000000000000" pitchFamily="2" charset="2"/>
              </a:rPr>
              <a:t></a:t>
            </a:r>
            <a:endParaRPr lang="en-US" sz="1600" dirty="0">
              <a:latin typeface="Fira Sans" panose="020B0503050000020004" pitchFamily="34" charset="0"/>
            </a:endParaRPr>
          </a:p>
          <a:p>
            <a:pPr marL="285750" indent="-285750">
              <a:spcBef>
                <a:spcPts val="600"/>
              </a:spcBef>
              <a:spcAft>
                <a:spcPts val="600"/>
              </a:spcAft>
              <a:buFont typeface="Arial" panose="020B0604020202020204" pitchFamily="34" charset="0"/>
              <a:buChar char="•"/>
            </a:pPr>
            <a:r>
              <a:rPr lang="en-US" sz="1600" dirty="0"/>
              <a:t>Generate a statistical summary of the </a:t>
            </a:r>
            <a:r>
              <a:rPr lang="en-US" sz="1600" dirty="0" err="1"/>
              <a:t>dataframe</a:t>
            </a:r>
            <a:endParaRPr lang="en-US" sz="1600" dirty="0"/>
          </a:p>
        </p:txBody>
      </p:sp>
      <p:graphicFrame>
        <p:nvGraphicFramePr>
          <p:cNvPr id="3" name="表格 2">
            <a:extLst>
              <a:ext uri="{FF2B5EF4-FFF2-40B4-BE49-F238E27FC236}">
                <a16:creationId xmlns:a16="http://schemas.microsoft.com/office/drawing/2014/main" id="{786EE03D-C220-4610-0A32-FCFBFE36578E}"/>
              </a:ext>
            </a:extLst>
          </p:cNvPr>
          <p:cNvGraphicFramePr>
            <a:graphicFrameLocks noGrp="1"/>
          </p:cNvGraphicFramePr>
          <p:nvPr>
            <p:extLst>
              <p:ext uri="{D42A27DB-BD31-4B8C-83A1-F6EECF244321}">
                <p14:modId xmlns:p14="http://schemas.microsoft.com/office/powerpoint/2010/main" val="3677604707"/>
              </p:ext>
            </p:extLst>
          </p:nvPr>
        </p:nvGraphicFramePr>
        <p:xfrm>
          <a:off x="4668643" y="1028239"/>
          <a:ext cx="3847170" cy="3813226"/>
        </p:xfrm>
        <a:graphic>
          <a:graphicData uri="http://schemas.openxmlformats.org/drawingml/2006/table">
            <a:tbl>
              <a:tblPr/>
              <a:tblGrid>
                <a:gridCol w="1923585">
                  <a:extLst>
                    <a:ext uri="{9D8B030D-6E8A-4147-A177-3AD203B41FA5}">
                      <a16:colId xmlns:a16="http://schemas.microsoft.com/office/drawing/2014/main" val="3039754948"/>
                    </a:ext>
                  </a:extLst>
                </a:gridCol>
                <a:gridCol w="1923585">
                  <a:extLst>
                    <a:ext uri="{9D8B030D-6E8A-4147-A177-3AD203B41FA5}">
                      <a16:colId xmlns:a16="http://schemas.microsoft.com/office/drawing/2014/main" val="2734041389"/>
                    </a:ext>
                  </a:extLst>
                </a:gridCol>
              </a:tblGrid>
              <a:tr h="123390">
                <a:tc>
                  <a:txBody>
                    <a:bodyPr/>
                    <a:lstStyle/>
                    <a:p>
                      <a:pPr fontAlgn="ctr"/>
                      <a:r>
                        <a:rPr lang="en-US" sz="700" b="1" dirty="0">
                          <a:effectLst/>
                        </a:rPr>
                        <a:t>Variable</a:t>
                      </a:r>
                    </a:p>
                  </a:txBody>
                  <a:tcPr marL="44562" marR="44562" marT="22281" marB="22281" anchor="ctr">
                    <a:lnL>
                      <a:noFill/>
                    </a:lnL>
                    <a:lnR>
                      <a:noFill/>
                    </a:lnR>
                    <a:lnT>
                      <a:noFill/>
                    </a:lnT>
                    <a:lnB>
                      <a:noFill/>
                    </a:lnB>
                    <a:solidFill>
                      <a:srgbClr val="FFFFFF"/>
                    </a:solidFill>
                  </a:tcPr>
                </a:tc>
                <a:tc>
                  <a:txBody>
                    <a:bodyPr/>
                    <a:lstStyle/>
                    <a:p>
                      <a:pPr fontAlgn="ctr"/>
                      <a:r>
                        <a:rPr lang="en-US" sz="700" b="1">
                          <a:effectLst/>
                        </a:rPr>
                        <a:t>Description</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1750734614"/>
                  </a:ext>
                </a:extLst>
              </a:tr>
              <a:tr h="123390">
                <a:tc>
                  <a:txBody>
                    <a:bodyPr/>
                    <a:lstStyle/>
                    <a:p>
                      <a:pPr fontAlgn="ctr"/>
                      <a:r>
                        <a:rPr lang="en-US" sz="700">
                          <a:effectLst/>
                        </a:rPr>
                        <a:t>id</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A notation for a house</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3468766007"/>
                  </a:ext>
                </a:extLst>
              </a:tr>
              <a:tr h="123390">
                <a:tc>
                  <a:txBody>
                    <a:bodyPr/>
                    <a:lstStyle/>
                    <a:p>
                      <a:pPr fontAlgn="ctr"/>
                      <a:r>
                        <a:rPr lang="en-US" sz="700" dirty="0">
                          <a:effectLst/>
                        </a:rPr>
                        <a:t>date</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Date house was sold</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320105296"/>
                  </a:ext>
                </a:extLst>
              </a:tr>
              <a:tr h="123390">
                <a:tc>
                  <a:txBody>
                    <a:bodyPr/>
                    <a:lstStyle/>
                    <a:p>
                      <a:pPr fontAlgn="ctr"/>
                      <a:r>
                        <a:rPr lang="en-US" sz="700">
                          <a:effectLst/>
                        </a:rPr>
                        <a:t>price</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Price is prediction target</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4246211488"/>
                  </a:ext>
                </a:extLst>
              </a:tr>
              <a:tr h="123390">
                <a:tc>
                  <a:txBody>
                    <a:bodyPr/>
                    <a:lstStyle/>
                    <a:p>
                      <a:pPr fontAlgn="ctr"/>
                      <a:r>
                        <a:rPr lang="en-US" sz="700">
                          <a:effectLst/>
                        </a:rPr>
                        <a:t>bedrooms</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Number of bedrooms</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4012510853"/>
                  </a:ext>
                </a:extLst>
              </a:tr>
              <a:tr h="123390">
                <a:tc>
                  <a:txBody>
                    <a:bodyPr/>
                    <a:lstStyle/>
                    <a:p>
                      <a:pPr fontAlgn="ctr"/>
                      <a:r>
                        <a:rPr lang="en-US" sz="700">
                          <a:effectLst/>
                        </a:rPr>
                        <a:t>bathrooms</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Number of bathrooms</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833443164"/>
                  </a:ext>
                </a:extLst>
              </a:tr>
              <a:tr h="123390">
                <a:tc>
                  <a:txBody>
                    <a:bodyPr/>
                    <a:lstStyle/>
                    <a:p>
                      <a:pPr fontAlgn="ctr"/>
                      <a:r>
                        <a:rPr lang="en-US" sz="700" dirty="0" err="1">
                          <a:effectLst/>
                        </a:rPr>
                        <a:t>sqft_living</a:t>
                      </a:r>
                      <a:endParaRPr lang="en-US" sz="700" dirty="0">
                        <a:effectLst/>
                      </a:endParaRP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Square footage of the home</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1424958625"/>
                  </a:ext>
                </a:extLst>
              </a:tr>
              <a:tr h="123390">
                <a:tc>
                  <a:txBody>
                    <a:bodyPr/>
                    <a:lstStyle/>
                    <a:p>
                      <a:pPr fontAlgn="ctr"/>
                      <a:r>
                        <a:rPr lang="en-US" sz="700">
                          <a:effectLst/>
                        </a:rPr>
                        <a:t>sqft_lot</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Square footage of the lot</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2891077026"/>
                  </a:ext>
                </a:extLst>
              </a:tr>
              <a:tr h="112899">
                <a:tc>
                  <a:txBody>
                    <a:bodyPr/>
                    <a:lstStyle/>
                    <a:p>
                      <a:pPr fontAlgn="ctr"/>
                      <a:r>
                        <a:rPr lang="en-US" sz="700" dirty="0">
                          <a:effectLst/>
                        </a:rPr>
                        <a:t>floors</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Total floors (levels) in house</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1691320034"/>
                  </a:ext>
                </a:extLst>
              </a:tr>
              <a:tr h="123390">
                <a:tc>
                  <a:txBody>
                    <a:bodyPr/>
                    <a:lstStyle/>
                    <a:p>
                      <a:pPr fontAlgn="ctr"/>
                      <a:r>
                        <a:rPr lang="en-US" sz="700" dirty="0">
                          <a:effectLst/>
                        </a:rPr>
                        <a:t>waterfront</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House which has a view to a waterfront</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1850283693"/>
                  </a:ext>
                </a:extLst>
              </a:tr>
              <a:tr h="123390">
                <a:tc>
                  <a:txBody>
                    <a:bodyPr/>
                    <a:lstStyle/>
                    <a:p>
                      <a:pPr fontAlgn="ctr"/>
                      <a:r>
                        <a:rPr lang="en-US" sz="700" dirty="0">
                          <a:effectLst/>
                        </a:rPr>
                        <a:t>view</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Has been viewed</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3750463727"/>
                  </a:ext>
                </a:extLst>
              </a:tr>
              <a:tr h="123390">
                <a:tc>
                  <a:txBody>
                    <a:bodyPr/>
                    <a:lstStyle/>
                    <a:p>
                      <a:pPr fontAlgn="ctr"/>
                      <a:r>
                        <a:rPr lang="en-US" sz="700" dirty="0">
                          <a:effectLst/>
                        </a:rPr>
                        <a:t>condition</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How good the condition is overall</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2532390064"/>
                  </a:ext>
                </a:extLst>
              </a:tr>
              <a:tr h="210424">
                <a:tc>
                  <a:txBody>
                    <a:bodyPr/>
                    <a:lstStyle/>
                    <a:p>
                      <a:pPr fontAlgn="ctr"/>
                      <a:r>
                        <a:rPr lang="en-US" sz="700" dirty="0">
                          <a:effectLst/>
                        </a:rPr>
                        <a:t>grade</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overall grade given to the housing unit, based on King County grading system</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1534101116"/>
                  </a:ext>
                </a:extLst>
              </a:tr>
              <a:tr h="210424">
                <a:tc>
                  <a:txBody>
                    <a:bodyPr/>
                    <a:lstStyle/>
                    <a:p>
                      <a:pPr fontAlgn="ctr"/>
                      <a:r>
                        <a:rPr lang="en-US" sz="700" dirty="0" err="1">
                          <a:effectLst/>
                        </a:rPr>
                        <a:t>sqft_above</a:t>
                      </a:r>
                      <a:endParaRPr lang="en-US" sz="700" dirty="0">
                        <a:effectLst/>
                      </a:endParaRP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Square footage of house apart from basement</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567124904"/>
                  </a:ext>
                </a:extLst>
              </a:tr>
              <a:tr h="123390">
                <a:tc>
                  <a:txBody>
                    <a:bodyPr/>
                    <a:lstStyle/>
                    <a:p>
                      <a:pPr fontAlgn="ctr"/>
                      <a:r>
                        <a:rPr lang="en-US" sz="700">
                          <a:effectLst/>
                        </a:rPr>
                        <a:t>sqft_basement</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Square footage of the basement</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785726935"/>
                  </a:ext>
                </a:extLst>
              </a:tr>
              <a:tr h="123390">
                <a:tc>
                  <a:txBody>
                    <a:bodyPr/>
                    <a:lstStyle/>
                    <a:p>
                      <a:pPr fontAlgn="ctr"/>
                      <a:r>
                        <a:rPr lang="en-US" sz="700">
                          <a:effectLst/>
                        </a:rPr>
                        <a:t>yr_built</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Built Year</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2403791701"/>
                  </a:ext>
                </a:extLst>
              </a:tr>
              <a:tr h="123390">
                <a:tc>
                  <a:txBody>
                    <a:bodyPr/>
                    <a:lstStyle/>
                    <a:p>
                      <a:pPr fontAlgn="ctr"/>
                      <a:r>
                        <a:rPr lang="en-US" sz="700">
                          <a:effectLst/>
                        </a:rPr>
                        <a:t>yr_renovated</a:t>
                      </a:r>
                    </a:p>
                  </a:txBody>
                  <a:tcPr marL="44562" marR="44562" marT="22281" marB="22281" anchor="ctr">
                    <a:lnL>
                      <a:noFill/>
                    </a:lnL>
                    <a:lnR>
                      <a:noFill/>
                    </a:lnR>
                    <a:lnT>
                      <a:noFill/>
                    </a:lnT>
                    <a:lnB>
                      <a:noFill/>
                    </a:lnB>
                    <a:solidFill>
                      <a:srgbClr val="FFFFFF"/>
                    </a:solidFill>
                  </a:tcPr>
                </a:tc>
                <a:tc>
                  <a:txBody>
                    <a:bodyPr/>
                    <a:lstStyle/>
                    <a:p>
                      <a:pPr fontAlgn="ctr"/>
                      <a:r>
                        <a:rPr lang="en-US" sz="700" dirty="0">
                          <a:effectLst/>
                        </a:rPr>
                        <a:t>Year when house was renovated</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2131636285"/>
                  </a:ext>
                </a:extLst>
              </a:tr>
              <a:tr h="123390">
                <a:tc>
                  <a:txBody>
                    <a:bodyPr/>
                    <a:lstStyle/>
                    <a:p>
                      <a:pPr fontAlgn="ctr"/>
                      <a:r>
                        <a:rPr lang="en-US" sz="700">
                          <a:effectLst/>
                        </a:rPr>
                        <a:t>zipcode</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Zip code</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1430897653"/>
                  </a:ext>
                </a:extLst>
              </a:tr>
              <a:tr h="123390">
                <a:tc>
                  <a:txBody>
                    <a:bodyPr/>
                    <a:lstStyle/>
                    <a:p>
                      <a:pPr fontAlgn="ctr"/>
                      <a:r>
                        <a:rPr lang="en-US" sz="700">
                          <a:effectLst/>
                        </a:rPr>
                        <a:t>lat</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Latitude coordinate</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4127245420"/>
                  </a:ext>
                </a:extLst>
              </a:tr>
              <a:tr h="123390">
                <a:tc>
                  <a:txBody>
                    <a:bodyPr/>
                    <a:lstStyle/>
                    <a:p>
                      <a:pPr fontAlgn="ctr"/>
                      <a:r>
                        <a:rPr lang="en-US" sz="700">
                          <a:effectLst/>
                        </a:rPr>
                        <a:t>long</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Longitude coordinate</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3503317477"/>
                  </a:ext>
                </a:extLst>
              </a:tr>
              <a:tr h="297459">
                <a:tc>
                  <a:txBody>
                    <a:bodyPr/>
                    <a:lstStyle/>
                    <a:p>
                      <a:pPr fontAlgn="ctr"/>
                      <a:r>
                        <a:rPr lang="en-US" sz="700">
                          <a:effectLst/>
                        </a:rPr>
                        <a:t>sqft_living15</a:t>
                      </a:r>
                    </a:p>
                  </a:txBody>
                  <a:tcPr marL="44562" marR="44562" marT="22281" marB="22281" anchor="ctr">
                    <a:lnL>
                      <a:noFill/>
                    </a:lnL>
                    <a:lnR>
                      <a:noFill/>
                    </a:lnR>
                    <a:lnT>
                      <a:noFill/>
                    </a:lnT>
                    <a:lnB>
                      <a:noFill/>
                    </a:lnB>
                    <a:solidFill>
                      <a:srgbClr val="FFFFFF"/>
                    </a:solidFill>
                  </a:tcPr>
                </a:tc>
                <a:tc>
                  <a:txBody>
                    <a:bodyPr/>
                    <a:lstStyle/>
                    <a:p>
                      <a:pPr fontAlgn="ctr"/>
                      <a:r>
                        <a:rPr lang="en-US" sz="700">
                          <a:effectLst/>
                        </a:rPr>
                        <a:t>Living room area in 2015(implies-- some renovations) This might or might not have affected the lotsize area</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1465581665"/>
                  </a:ext>
                </a:extLst>
              </a:tr>
              <a:tr h="210424">
                <a:tc>
                  <a:txBody>
                    <a:bodyPr/>
                    <a:lstStyle/>
                    <a:p>
                      <a:pPr fontAlgn="ctr"/>
                      <a:r>
                        <a:rPr lang="en-US" sz="700">
                          <a:effectLst/>
                        </a:rPr>
                        <a:t>sqft_lot15</a:t>
                      </a:r>
                    </a:p>
                  </a:txBody>
                  <a:tcPr marL="44562" marR="44562" marT="22281" marB="22281" anchor="ctr">
                    <a:lnL>
                      <a:noFill/>
                    </a:lnL>
                    <a:lnR>
                      <a:noFill/>
                    </a:lnR>
                    <a:lnT>
                      <a:noFill/>
                    </a:lnT>
                    <a:lnB>
                      <a:noFill/>
                    </a:lnB>
                    <a:solidFill>
                      <a:srgbClr val="FFFFFF"/>
                    </a:solidFill>
                  </a:tcPr>
                </a:tc>
                <a:tc>
                  <a:txBody>
                    <a:bodyPr/>
                    <a:lstStyle/>
                    <a:p>
                      <a:pPr fontAlgn="ctr"/>
                      <a:r>
                        <a:rPr lang="en-US" sz="700" dirty="0" err="1">
                          <a:effectLst/>
                        </a:rPr>
                        <a:t>LotSize</a:t>
                      </a:r>
                      <a:r>
                        <a:rPr lang="en-US" sz="700" dirty="0">
                          <a:effectLst/>
                        </a:rPr>
                        <a:t> area in 2015(implies-- some renovations)</a:t>
                      </a:r>
                    </a:p>
                  </a:txBody>
                  <a:tcPr marL="44562" marR="44562" marT="22281" marB="22281" anchor="ctr">
                    <a:lnL>
                      <a:noFill/>
                    </a:lnL>
                    <a:lnR>
                      <a:noFill/>
                    </a:lnR>
                    <a:lnT>
                      <a:noFill/>
                    </a:lnT>
                    <a:lnB>
                      <a:noFill/>
                    </a:lnB>
                    <a:solidFill>
                      <a:srgbClr val="FFFFFF"/>
                    </a:solidFill>
                  </a:tcPr>
                </a:tc>
                <a:extLst>
                  <a:ext uri="{0D108BD9-81ED-4DB2-BD59-A6C34878D82A}">
                    <a16:rowId xmlns:a16="http://schemas.microsoft.com/office/drawing/2014/main" val="255997051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7000" b="-7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911253-2E23-E79F-AC5B-C9B5F2AC2A8C}"/>
              </a:ext>
            </a:extLst>
          </p:cNvPr>
          <p:cNvSpPr>
            <a:spLocks noGrp="1"/>
          </p:cNvSpPr>
          <p:nvPr>
            <p:ph type="title"/>
          </p:nvPr>
        </p:nvSpPr>
        <p:spPr/>
        <p:txBody>
          <a:bodyPr>
            <a:noAutofit/>
          </a:bodyPr>
          <a:lstStyle/>
          <a:p>
            <a:pPr algn="ctr"/>
            <a:r>
              <a:rPr lang="en-US" sz="3600" b="1" dirty="0">
                <a:latin typeface="Fira Sans" panose="020B0503050000020004" pitchFamily="34" charset="0"/>
              </a:rPr>
              <a:t>Module 2: </a:t>
            </a:r>
            <a:r>
              <a:rPr lang="en-US" sz="3600" dirty="0">
                <a:latin typeface="Fira Sans" panose="020B0503050000020004" pitchFamily="34" charset="0"/>
              </a:rPr>
              <a:t>Data wrangling</a:t>
            </a:r>
            <a:endParaRPr lang="en-US" sz="3600" dirty="0"/>
          </a:p>
        </p:txBody>
      </p:sp>
      <p:sp>
        <p:nvSpPr>
          <p:cNvPr id="3" name="文本占位符 2">
            <a:extLst>
              <a:ext uri="{FF2B5EF4-FFF2-40B4-BE49-F238E27FC236}">
                <a16:creationId xmlns:a16="http://schemas.microsoft.com/office/drawing/2014/main" id="{8C291FBB-BBE1-BE9D-8666-1A16720794C4}"/>
              </a:ext>
            </a:extLst>
          </p:cNvPr>
          <p:cNvSpPr>
            <a:spLocks noGrp="1"/>
          </p:cNvSpPr>
          <p:nvPr>
            <p:ph type="body" idx="1"/>
          </p:nvPr>
        </p:nvSpPr>
        <p:spPr>
          <a:xfrm>
            <a:off x="2403134" y="998784"/>
            <a:ext cx="4633769" cy="2013416"/>
          </a:xfrm>
        </p:spPr>
        <p:txBody>
          <a:bodyPr>
            <a:normAutofit/>
          </a:bodyPr>
          <a:lstStyle/>
          <a:p>
            <a:pPr>
              <a:spcBef>
                <a:spcPts val="600"/>
              </a:spcBef>
              <a:spcAft>
                <a:spcPts val="600"/>
              </a:spcAft>
            </a:pPr>
            <a:r>
              <a:rPr lang="en-US" sz="1800" dirty="0">
                <a:latin typeface="Fira Sans" panose="020B0503050000020004" pitchFamily="34" charset="0"/>
              </a:rPr>
              <a:t>Remove redundant</a:t>
            </a:r>
            <a:r>
              <a:rPr lang="en-US" sz="1800" dirty="0"/>
              <a:t> columns</a:t>
            </a:r>
          </a:p>
          <a:p>
            <a:pPr>
              <a:spcBef>
                <a:spcPts val="600"/>
              </a:spcBef>
              <a:spcAft>
                <a:spcPts val="600"/>
              </a:spcAft>
            </a:pPr>
            <a:r>
              <a:rPr lang="en-US" sz="1800" dirty="0">
                <a:latin typeface="Fira Sans" panose="020B0503050000020004" pitchFamily="34" charset="0"/>
              </a:rPr>
              <a:t>Find missing values</a:t>
            </a:r>
          </a:p>
          <a:p>
            <a:pPr>
              <a:spcBef>
                <a:spcPts val="600"/>
              </a:spcBef>
              <a:spcAft>
                <a:spcPts val="600"/>
              </a:spcAft>
            </a:pPr>
            <a:r>
              <a:rPr lang="en-US" sz="1800" dirty="0">
                <a:latin typeface="Fira Sans" panose="020B0503050000020004" pitchFamily="34" charset="0"/>
              </a:rPr>
              <a:t>Replace missing values</a:t>
            </a:r>
          </a:p>
          <a:p>
            <a:pPr>
              <a:spcBef>
                <a:spcPts val="600"/>
              </a:spcBef>
              <a:spcAft>
                <a:spcPts val="600"/>
              </a:spcAft>
            </a:pPr>
            <a:r>
              <a:rPr lang="en-US" sz="1800" dirty="0">
                <a:latin typeface="Fira Sans" panose="020B0503050000020004" pitchFamily="34" charset="0"/>
              </a:rPr>
              <a:t>Check if there is a missing value</a:t>
            </a:r>
          </a:p>
          <a:p>
            <a:endParaRPr lang="en-US" dirty="0">
              <a:latin typeface="Fira Sans" panose="020B0503050000020004" pitchFamily="34" charset="0"/>
            </a:endParaRPr>
          </a:p>
        </p:txBody>
      </p:sp>
      <p:pic>
        <p:nvPicPr>
          <p:cNvPr id="6" name="图片 5">
            <a:extLst>
              <a:ext uri="{FF2B5EF4-FFF2-40B4-BE49-F238E27FC236}">
                <a16:creationId xmlns:a16="http://schemas.microsoft.com/office/drawing/2014/main" id="{5602299E-D53B-D800-28CE-0517CD219052}"/>
              </a:ext>
            </a:extLst>
          </p:cNvPr>
          <p:cNvPicPr>
            <a:picLocks noChangeAspect="1"/>
          </p:cNvPicPr>
          <p:nvPr/>
        </p:nvPicPr>
        <p:blipFill>
          <a:blip r:embed="rId3"/>
          <a:stretch>
            <a:fillRect/>
          </a:stretch>
        </p:blipFill>
        <p:spPr>
          <a:xfrm>
            <a:off x="949613" y="3008586"/>
            <a:ext cx="7244774" cy="1136130"/>
          </a:xfrm>
          <a:prstGeom prst="rect">
            <a:avLst/>
          </a:prstGeom>
        </p:spPr>
      </p:pic>
    </p:spTree>
    <p:extLst>
      <p:ext uri="{BB962C8B-B14F-4D97-AF65-F5344CB8AC3E}">
        <p14:creationId xmlns:p14="http://schemas.microsoft.com/office/powerpoint/2010/main" val="3336822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7AA7F-2C6C-93E0-55A7-284EF1007BF1}"/>
              </a:ext>
            </a:extLst>
          </p:cNvPr>
          <p:cNvSpPr>
            <a:spLocks noGrp="1"/>
          </p:cNvSpPr>
          <p:nvPr>
            <p:ph type="title"/>
          </p:nvPr>
        </p:nvSpPr>
        <p:spPr/>
        <p:txBody>
          <a:bodyPr>
            <a:noAutofit/>
          </a:bodyPr>
          <a:lstStyle/>
          <a:p>
            <a:pPr algn="ctr"/>
            <a:r>
              <a:rPr lang="en-US" sz="3600" b="1" dirty="0">
                <a:latin typeface="Fira Sans" panose="020B0503050000020004" pitchFamily="34" charset="0"/>
              </a:rPr>
              <a:t>Module 3: </a:t>
            </a:r>
            <a:r>
              <a:rPr lang="en-US" sz="3600" dirty="0">
                <a:latin typeface="Fira Sans" panose="020B0503050000020004" pitchFamily="34" charset="0"/>
              </a:rPr>
              <a:t>Exploratory Data Analysis</a:t>
            </a:r>
            <a:endParaRPr lang="en-US" sz="3600" dirty="0"/>
          </a:p>
        </p:txBody>
      </p:sp>
      <p:sp>
        <p:nvSpPr>
          <p:cNvPr id="3" name="文本占位符 2">
            <a:extLst>
              <a:ext uri="{FF2B5EF4-FFF2-40B4-BE49-F238E27FC236}">
                <a16:creationId xmlns:a16="http://schemas.microsoft.com/office/drawing/2014/main" id="{12D137ED-0F7B-5CBB-1CD8-211287506519}"/>
              </a:ext>
            </a:extLst>
          </p:cNvPr>
          <p:cNvSpPr>
            <a:spLocks noGrp="1"/>
          </p:cNvSpPr>
          <p:nvPr>
            <p:ph type="body" idx="1"/>
          </p:nvPr>
        </p:nvSpPr>
        <p:spPr>
          <a:xfrm>
            <a:off x="241610" y="935048"/>
            <a:ext cx="8548264" cy="1327094"/>
          </a:xfrm>
        </p:spPr>
        <p:txBody>
          <a:bodyPr>
            <a:normAutofit fontScale="92500" lnSpcReduction="20000"/>
          </a:bodyPr>
          <a:lstStyle/>
          <a:p>
            <a:pPr>
              <a:spcBef>
                <a:spcPts val="600"/>
              </a:spcBef>
              <a:spcAft>
                <a:spcPts val="600"/>
              </a:spcAft>
            </a:pPr>
            <a:r>
              <a:rPr lang="en-US" dirty="0">
                <a:latin typeface="Fira Sans" panose="020B0503050000020004" pitchFamily="34" charset="0"/>
              </a:rPr>
              <a:t>Count the number of houses with unique floor values</a:t>
            </a:r>
          </a:p>
          <a:p>
            <a:pPr>
              <a:spcBef>
                <a:spcPts val="600"/>
              </a:spcBef>
              <a:spcAft>
                <a:spcPts val="600"/>
              </a:spcAft>
            </a:pPr>
            <a:r>
              <a:rPr lang="en-US" b="1" dirty="0">
                <a:latin typeface="Fira Sans" panose="020B0503050000020004" pitchFamily="34" charset="0"/>
              </a:rPr>
              <a:t>Boxplot</a:t>
            </a:r>
            <a:r>
              <a:rPr lang="en-US" dirty="0">
                <a:latin typeface="Fira Sans" panose="020B0503050000020004" pitchFamily="34" charset="0"/>
              </a:rPr>
              <a:t>: Determine whether houses with a waterfront view or without a waterfront view have more price outliers.</a:t>
            </a:r>
          </a:p>
          <a:p>
            <a:pPr>
              <a:spcBef>
                <a:spcPts val="600"/>
              </a:spcBef>
              <a:spcAft>
                <a:spcPts val="600"/>
              </a:spcAft>
            </a:pPr>
            <a:r>
              <a:rPr lang="en-US" b="1" dirty="0" err="1">
                <a:latin typeface="Fira Sans" panose="020B0503050000020004" pitchFamily="34" charset="0"/>
              </a:rPr>
              <a:t>Regplot</a:t>
            </a:r>
            <a:r>
              <a:rPr lang="en-US" dirty="0">
                <a:latin typeface="Fira Sans" panose="020B0503050000020004" pitchFamily="34" charset="0"/>
              </a:rPr>
              <a:t>: Determine if the area is negatively or positively correlated with price.</a:t>
            </a:r>
          </a:p>
        </p:txBody>
      </p:sp>
      <p:pic>
        <p:nvPicPr>
          <p:cNvPr id="6" name="图片 5" descr="图表, 箱线图&#10;&#10;描述已自动生成">
            <a:extLst>
              <a:ext uri="{FF2B5EF4-FFF2-40B4-BE49-F238E27FC236}">
                <a16:creationId xmlns:a16="http://schemas.microsoft.com/office/drawing/2014/main" id="{99BA6CD1-5EB6-7BE3-AF23-69D7360857A0}"/>
              </a:ext>
            </a:extLst>
          </p:cNvPr>
          <p:cNvPicPr>
            <a:picLocks noChangeAspect="1"/>
          </p:cNvPicPr>
          <p:nvPr/>
        </p:nvPicPr>
        <p:blipFill>
          <a:blip r:embed="rId3"/>
          <a:stretch>
            <a:fillRect/>
          </a:stretch>
        </p:blipFill>
        <p:spPr>
          <a:xfrm>
            <a:off x="856826" y="2262142"/>
            <a:ext cx="3601844" cy="2615169"/>
          </a:xfrm>
          <a:prstGeom prst="rect">
            <a:avLst/>
          </a:prstGeom>
        </p:spPr>
      </p:pic>
      <p:pic>
        <p:nvPicPr>
          <p:cNvPr id="8" name="图片 7" descr="图表, 散点图&#10;&#10;描述已自动生成">
            <a:extLst>
              <a:ext uri="{FF2B5EF4-FFF2-40B4-BE49-F238E27FC236}">
                <a16:creationId xmlns:a16="http://schemas.microsoft.com/office/drawing/2014/main" id="{4C70F092-23B5-F561-DA8E-DDF8C7F958C0}"/>
              </a:ext>
            </a:extLst>
          </p:cNvPr>
          <p:cNvPicPr>
            <a:picLocks noChangeAspect="1"/>
          </p:cNvPicPr>
          <p:nvPr/>
        </p:nvPicPr>
        <p:blipFill>
          <a:blip r:embed="rId4"/>
          <a:stretch>
            <a:fillRect/>
          </a:stretch>
        </p:blipFill>
        <p:spPr>
          <a:xfrm>
            <a:off x="4961288" y="2262142"/>
            <a:ext cx="3541558" cy="2580816"/>
          </a:xfrm>
          <a:prstGeom prst="rect">
            <a:avLst/>
          </a:prstGeom>
        </p:spPr>
      </p:pic>
    </p:spTree>
    <p:extLst>
      <p:ext uri="{BB962C8B-B14F-4D97-AF65-F5344CB8AC3E}">
        <p14:creationId xmlns:p14="http://schemas.microsoft.com/office/powerpoint/2010/main" val="1167109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17000" b="-17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90D82-CE87-A067-D06A-81CAB94697D2}"/>
              </a:ext>
            </a:extLst>
          </p:cNvPr>
          <p:cNvSpPr>
            <a:spLocks noGrp="1"/>
          </p:cNvSpPr>
          <p:nvPr>
            <p:ph type="title"/>
          </p:nvPr>
        </p:nvSpPr>
        <p:spPr/>
        <p:txBody>
          <a:bodyPr>
            <a:normAutofit fontScale="90000"/>
          </a:bodyPr>
          <a:lstStyle/>
          <a:p>
            <a:pPr algn="ctr"/>
            <a:r>
              <a:rPr lang="en-US" sz="2800" b="1" dirty="0">
                <a:latin typeface="Fira Sans" panose="020B0503050000020004" pitchFamily="34" charset="0"/>
              </a:rPr>
              <a:t>Module 4: </a:t>
            </a:r>
            <a:r>
              <a:rPr lang="en-US" sz="2800" dirty="0">
                <a:latin typeface="Fira Sans" panose="020B0503050000020004" pitchFamily="34" charset="0"/>
              </a:rPr>
              <a:t>Model development</a:t>
            </a:r>
            <a:endParaRPr lang="en-US" dirty="0"/>
          </a:p>
        </p:txBody>
      </p:sp>
      <p:sp>
        <p:nvSpPr>
          <p:cNvPr id="3" name="文本占位符 2">
            <a:extLst>
              <a:ext uri="{FF2B5EF4-FFF2-40B4-BE49-F238E27FC236}">
                <a16:creationId xmlns:a16="http://schemas.microsoft.com/office/drawing/2014/main" id="{818D0436-2A4B-1C9E-3CC7-098439281A3E}"/>
              </a:ext>
            </a:extLst>
          </p:cNvPr>
          <p:cNvSpPr>
            <a:spLocks noGrp="1"/>
          </p:cNvSpPr>
          <p:nvPr>
            <p:ph type="body" idx="1"/>
          </p:nvPr>
        </p:nvSpPr>
        <p:spPr>
          <a:xfrm>
            <a:off x="832500" y="1054680"/>
            <a:ext cx="3999900" cy="3579550"/>
          </a:xfrm>
        </p:spPr>
        <p:txBody>
          <a:bodyPr>
            <a:normAutofit fontScale="92500" lnSpcReduction="20000"/>
          </a:bodyPr>
          <a:lstStyle/>
          <a:p>
            <a:pPr>
              <a:spcBef>
                <a:spcPts val="600"/>
              </a:spcBef>
            </a:pPr>
            <a:r>
              <a:rPr lang="en-US" sz="1800" dirty="0">
                <a:latin typeface="Fira Sans" panose="020B0503050000020004" pitchFamily="34" charset="0"/>
              </a:rPr>
              <a:t>Fit a linear regression model</a:t>
            </a:r>
          </a:p>
          <a:p>
            <a:pPr>
              <a:spcBef>
                <a:spcPts val="600"/>
              </a:spcBef>
            </a:pPr>
            <a:r>
              <a:rPr lang="en-US" sz="1800" dirty="0">
                <a:latin typeface="Fira Sans" panose="020B0503050000020004" pitchFamily="34" charset="0"/>
              </a:rPr>
              <a:t>Predict the 'price' using the feature '</a:t>
            </a:r>
            <a:r>
              <a:rPr lang="en-US" sz="1800" dirty="0" err="1">
                <a:latin typeface="Fira Sans" panose="020B0503050000020004" pitchFamily="34" charset="0"/>
              </a:rPr>
              <a:t>sqft_living</a:t>
            </a:r>
            <a:r>
              <a:rPr lang="en-US" sz="1800" dirty="0">
                <a:latin typeface="Fira Sans" panose="020B0503050000020004" pitchFamily="34" charset="0"/>
              </a:rPr>
              <a:t>’</a:t>
            </a:r>
          </a:p>
          <a:p>
            <a:pPr>
              <a:spcBef>
                <a:spcPts val="600"/>
              </a:spcBef>
            </a:pPr>
            <a:r>
              <a:rPr lang="en-US" sz="1800" dirty="0">
                <a:latin typeface="Fira Sans" panose="020B0503050000020004" pitchFamily="34" charset="0"/>
              </a:rPr>
              <a:t>Predict the 'price' using multiple features:</a:t>
            </a:r>
          </a:p>
          <a:p>
            <a:pPr lvl="1">
              <a:spcBef>
                <a:spcPts val="600"/>
              </a:spcBef>
            </a:pPr>
            <a:r>
              <a:rPr lang="en-US" sz="1600" dirty="0">
                <a:latin typeface="Fira Sans" panose="020B0503050000020004" pitchFamily="34" charset="0"/>
              </a:rPr>
              <a:t>Floors</a:t>
            </a:r>
          </a:p>
          <a:p>
            <a:pPr lvl="1">
              <a:spcBef>
                <a:spcPts val="600"/>
              </a:spcBef>
            </a:pPr>
            <a:r>
              <a:rPr lang="en-US" sz="1600" dirty="0">
                <a:latin typeface="Fira Sans" panose="020B0503050000020004" pitchFamily="34" charset="0"/>
              </a:rPr>
              <a:t>Waterfront</a:t>
            </a:r>
          </a:p>
          <a:p>
            <a:pPr lvl="1">
              <a:spcBef>
                <a:spcPts val="600"/>
              </a:spcBef>
            </a:pPr>
            <a:r>
              <a:rPr lang="en-US" sz="1600" dirty="0">
                <a:latin typeface="Fira Sans" panose="020B0503050000020004" pitchFamily="34" charset="0"/>
              </a:rPr>
              <a:t>Lat </a:t>
            </a:r>
          </a:p>
          <a:p>
            <a:pPr lvl="1">
              <a:spcBef>
                <a:spcPts val="600"/>
              </a:spcBef>
            </a:pPr>
            <a:r>
              <a:rPr lang="en-US" sz="1600" dirty="0">
                <a:latin typeface="Fira Sans" panose="020B0503050000020004" pitchFamily="34" charset="0"/>
              </a:rPr>
              <a:t>Bedrooms</a:t>
            </a:r>
          </a:p>
          <a:p>
            <a:pPr lvl="1">
              <a:spcBef>
                <a:spcPts val="600"/>
              </a:spcBef>
            </a:pPr>
            <a:r>
              <a:rPr lang="en-US" sz="1600" dirty="0" err="1">
                <a:latin typeface="Fira Sans" panose="020B0503050000020004" pitchFamily="34" charset="0"/>
              </a:rPr>
              <a:t>Sqft_basement</a:t>
            </a:r>
            <a:endParaRPr lang="en-US" sz="1600" dirty="0">
              <a:latin typeface="Fira Sans" panose="020B0503050000020004" pitchFamily="34" charset="0"/>
            </a:endParaRPr>
          </a:p>
          <a:p>
            <a:pPr lvl="1">
              <a:spcBef>
                <a:spcPts val="600"/>
              </a:spcBef>
            </a:pPr>
            <a:r>
              <a:rPr lang="en-US" sz="1600" dirty="0">
                <a:latin typeface="Fira Sans" panose="020B0503050000020004" pitchFamily="34" charset="0"/>
              </a:rPr>
              <a:t>View</a:t>
            </a:r>
          </a:p>
          <a:p>
            <a:pPr lvl="1">
              <a:spcBef>
                <a:spcPts val="600"/>
              </a:spcBef>
            </a:pPr>
            <a:r>
              <a:rPr lang="en-US" sz="1600" dirty="0">
                <a:latin typeface="Fira Sans" panose="020B0503050000020004" pitchFamily="34" charset="0"/>
              </a:rPr>
              <a:t>Bathrooms</a:t>
            </a:r>
          </a:p>
          <a:p>
            <a:pPr lvl="1">
              <a:spcBef>
                <a:spcPts val="600"/>
              </a:spcBef>
            </a:pPr>
            <a:r>
              <a:rPr lang="en-US" sz="1600" dirty="0">
                <a:latin typeface="Fira Sans" panose="020B0503050000020004" pitchFamily="34" charset="0"/>
              </a:rPr>
              <a:t>…</a:t>
            </a:r>
          </a:p>
        </p:txBody>
      </p:sp>
      <p:sp>
        <p:nvSpPr>
          <p:cNvPr id="4" name="文本占位符 3">
            <a:extLst>
              <a:ext uri="{FF2B5EF4-FFF2-40B4-BE49-F238E27FC236}">
                <a16:creationId xmlns:a16="http://schemas.microsoft.com/office/drawing/2014/main" id="{601338C9-2500-9533-1542-5899A54BDCC0}"/>
              </a:ext>
            </a:extLst>
          </p:cNvPr>
          <p:cNvSpPr>
            <a:spLocks noGrp="1"/>
          </p:cNvSpPr>
          <p:nvPr>
            <p:ph type="body" idx="2"/>
          </p:nvPr>
        </p:nvSpPr>
        <p:spPr>
          <a:xfrm>
            <a:off x="4832400" y="1070900"/>
            <a:ext cx="3999900" cy="727420"/>
          </a:xfrm>
        </p:spPr>
        <p:txBody>
          <a:bodyPr>
            <a:normAutofit lnSpcReduction="10000"/>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Roboto"/>
              <a:buChar char="●"/>
              <a:tabLst/>
              <a:defRPr/>
            </a:pPr>
            <a:r>
              <a:rPr kumimoji="0" lang="en-US" sz="1800" b="0" i="0" u="none" strike="noStrike" kern="0" cap="none" spc="0" normalizeH="0" baseline="0" noProof="0" dirty="0">
                <a:ln>
                  <a:noFill/>
                </a:ln>
                <a:solidFill>
                  <a:srgbClr val="000000"/>
                </a:solidFill>
                <a:effectLst/>
                <a:uLnTx/>
                <a:uFillTx/>
                <a:latin typeface="Fira Sans" panose="020B0503050000020004" pitchFamily="34" charset="0"/>
                <a:ea typeface="Roboto"/>
                <a:cs typeface="Roboto"/>
                <a:sym typeface="Roboto"/>
              </a:rPr>
              <a:t>Calculate R^2 for both predictions</a:t>
            </a:r>
          </a:p>
          <a:p>
            <a:pPr marL="139700" indent="0">
              <a:buNone/>
            </a:pPr>
            <a:endParaRPr lang="en-US" dirty="0"/>
          </a:p>
        </p:txBody>
      </p:sp>
      <p:graphicFrame>
        <p:nvGraphicFramePr>
          <p:cNvPr id="6" name="表格 5">
            <a:extLst>
              <a:ext uri="{FF2B5EF4-FFF2-40B4-BE49-F238E27FC236}">
                <a16:creationId xmlns:a16="http://schemas.microsoft.com/office/drawing/2014/main" id="{F7335919-D234-9204-4CE2-FE5AC6203100}"/>
              </a:ext>
            </a:extLst>
          </p:cNvPr>
          <p:cNvGraphicFramePr>
            <a:graphicFrameLocks noGrp="1"/>
          </p:cNvGraphicFramePr>
          <p:nvPr>
            <p:extLst>
              <p:ext uri="{D42A27DB-BD31-4B8C-83A1-F6EECF244321}">
                <p14:modId xmlns:p14="http://schemas.microsoft.com/office/powerpoint/2010/main" val="2164829054"/>
              </p:ext>
            </p:extLst>
          </p:nvPr>
        </p:nvGraphicFramePr>
        <p:xfrm>
          <a:off x="5229860" y="1832899"/>
          <a:ext cx="2849880" cy="2801331"/>
        </p:xfrm>
        <a:graphic>
          <a:graphicData uri="http://schemas.openxmlformats.org/drawingml/2006/table">
            <a:tbl>
              <a:tblPr firstRow="1" bandRow="1">
                <a:tableStyleId>{3B4B98B0-60AC-42C2-AFA5-B58CD77FA1E5}</a:tableStyleId>
              </a:tblPr>
              <a:tblGrid>
                <a:gridCol w="1874520">
                  <a:extLst>
                    <a:ext uri="{9D8B030D-6E8A-4147-A177-3AD203B41FA5}">
                      <a16:colId xmlns:a16="http://schemas.microsoft.com/office/drawing/2014/main" val="2042006671"/>
                    </a:ext>
                  </a:extLst>
                </a:gridCol>
                <a:gridCol w="975360">
                  <a:extLst>
                    <a:ext uri="{9D8B030D-6E8A-4147-A177-3AD203B41FA5}">
                      <a16:colId xmlns:a16="http://schemas.microsoft.com/office/drawing/2014/main" val="519230832"/>
                    </a:ext>
                  </a:extLst>
                </a:gridCol>
              </a:tblGrid>
              <a:tr h="547697">
                <a:tc>
                  <a:txBody>
                    <a:bodyPr/>
                    <a:lstStyle/>
                    <a:p>
                      <a:r>
                        <a:rPr lang="en-US" dirty="0">
                          <a:solidFill>
                            <a:schemeClr val="tx1"/>
                          </a:solidFill>
                        </a:rPr>
                        <a:t>R^2</a:t>
                      </a:r>
                    </a:p>
                  </a:txBody>
                  <a:tcPr/>
                </a:tc>
                <a:tc>
                  <a:txBody>
                    <a:bodyPr/>
                    <a:lstStyle/>
                    <a:p>
                      <a:r>
                        <a:rPr lang="en-US" dirty="0">
                          <a:solidFill>
                            <a:schemeClr val="tx1"/>
                          </a:solidFill>
                        </a:rPr>
                        <a:t>‘price’</a:t>
                      </a:r>
                    </a:p>
                  </a:txBody>
                  <a:tcPr>
                    <a:solidFill>
                      <a:schemeClr val="lt1"/>
                    </a:solidFill>
                  </a:tcPr>
                </a:tc>
                <a:extLst>
                  <a:ext uri="{0D108BD9-81ED-4DB2-BD59-A6C34878D82A}">
                    <a16:rowId xmlns:a16="http://schemas.microsoft.com/office/drawing/2014/main" val="451415446"/>
                  </a:ext>
                </a:extLst>
              </a:tr>
              <a:tr h="547697">
                <a:tc>
                  <a:txBody>
                    <a:bodyPr/>
                    <a:lstStyle/>
                    <a:p>
                      <a:r>
                        <a:rPr lang="en-US" dirty="0">
                          <a:solidFill>
                            <a:schemeClr val="tx1"/>
                          </a:solidFill>
                        </a:rPr>
                        <a:t>‘long’</a:t>
                      </a:r>
                    </a:p>
                  </a:txBody>
                  <a:tcPr>
                    <a:solidFill>
                      <a:schemeClr val="accent3">
                        <a:lumMod val="20000"/>
                        <a:lumOff val="80000"/>
                      </a:schemeClr>
                    </a:solidFill>
                  </a:tcPr>
                </a:tc>
                <a:tc>
                  <a:txBody>
                    <a:bodyPr/>
                    <a:lstStyle/>
                    <a:p>
                      <a:r>
                        <a:rPr lang="en-US" dirty="0">
                          <a:solidFill>
                            <a:schemeClr val="tx1"/>
                          </a:solidFill>
                        </a:rPr>
                        <a:t>0.00047</a:t>
                      </a:r>
                    </a:p>
                  </a:txBody>
                  <a:tcPr>
                    <a:solidFill>
                      <a:schemeClr val="accent3">
                        <a:lumMod val="20000"/>
                        <a:lumOff val="80000"/>
                      </a:schemeClr>
                    </a:solidFill>
                  </a:tcPr>
                </a:tc>
                <a:extLst>
                  <a:ext uri="{0D108BD9-81ED-4DB2-BD59-A6C34878D82A}">
                    <a16:rowId xmlns:a16="http://schemas.microsoft.com/office/drawing/2014/main" val="2274670287"/>
                  </a:ext>
                </a:extLst>
              </a:tr>
              <a:tr h="547697">
                <a:tc>
                  <a:txBody>
                    <a:bodyPr/>
                    <a:lstStyle/>
                    <a:p>
                      <a:r>
                        <a:rPr lang="en-US" altLang="zh-CN" dirty="0">
                          <a:solidFill>
                            <a:schemeClr val="tx1"/>
                          </a:solidFill>
                        </a:rPr>
                        <a:t>‘</a:t>
                      </a:r>
                      <a:r>
                        <a:rPr lang="en-US" altLang="zh-CN" dirty="0" err="1">
                          <a:solidFill>
                            <a:schemeClr val="tx1"/>
                          </a:solidFill>
                        </a:rPr>
                        <a:t>sqft_living</a:t>
                      </a:r>
                      <a:r>
                        <a:rPr lang="en-US" altLang="zh-CN" dirty="0">
                          <a:solidFill>
                            <a:schemeClr val="tx1"/>
                          </a:solidFill>
                        </a:rPr>
                        <a:t>’</a:t>
                      </a:r>
                      <a:endParaRPr lang="en-US" dirty="0">
                        <a:solidFill>
                          <a:schemeClr val="tx1"/>
                        </a:solidFill>
                      </a:endParaRPr>
                    </a:p>
                  </a:txBody>
                  <a:tcPr>
                    <a:solidFill>
                      <a:schemeClr val="bg1"/>
                    </a:solidFill>
                  </a:tcPr>
                </a:tc>
                <a:tc>
                  <a:txBody>
                    <a:bodyPr/>
                    <a:lstStyle/>
                    <a:p>
                      <a:r>
                        <a:rPr lang="en-US" dirty="0">
                          <a:solidFill>
                            <a:schemeClr val="tx1"/>
                          </a:solidFill>
                        </a:rPr>
                        <a:t>0.49285</a:t>
                      </a:r>
                    </a:p>
                  </a:txBody>
                  <a:tcPr>
                    <a:solidFill>
                      <a:schemeClr val="bg1"/>
                    </a:solidFill>
                  </a:tcPr>
                </a:tc>
                <a:extLst>
                  <a:ext uri="{0D108BD9-81ED-4DB2-BD59-A6C34878D82A}">
                    <a16:rowId xmlns:a16="http://schemas.microsoft.com/office/drawing/2014/main" val="2685351725"/>
                  </a:ext>
                </a:extLst>
              </a:tr>
              <a:tr h="547697">
                <a:tc>
                  <a:txBody>
                    <a:bodyPr/>
                    <a:lstStyle/>
                    <a:p>
                      <a:r>
                        <a:rPr lang="en-US" dirty="0">
                          <a:solidFill>
                            <a:schemeClr val="tx1"/>
                          </a:solidFill>
                        </a:rPr>
                        <a:t>‘floors’, ‘waterfront’, ‘</a:t>
                      </a:r>
                      <a:r>
                        <a:rPr lang="en-US" dirty="0" err="1">
                          <a:solidFill>
                            <a:schemeClr val="tx1"/>
                          </a:solidFill>
                        </a:rPr>
                        <a:t>lat</a:t>
                      </a:r>
                      <a:r>
                        <a:rPr lang="en-US" dirty="0">
                          <a:solidFill>
                            <a:schemeClr val="tx1"/>
                          </a:solidFill>
                        </a:rPr>
                        <a:t>’, ‘bedrooms’, </a:t>
                      </a:r>
                    </a:p>
                    <a:p>
                      <a:r>
                        <a:rPr lang="en-US" dirty="0">
                          <a:solidFill>
                            <a:schemeClr val="tx1"/>
                          </a:solidFill>
                        </a:rPr>
                        <a:t>‘</a:t>
                      </a:r>
                      <a:r>
                        <a:rPr lang="en-US" dirty="0" err="1">
                          <a:solidFill>
                            <a:schemeClr val="tx1"/>
                          </a:solidFill>
                        </a:rPr>
                        <a:t>sqft_basement</a:t>
                      </a:r>
                      <a:r>
                        <a:rPr lang="en-US" dirty="0">
                          <a:solidFill>
                            <a:schemeClr val="tx1"/>
                          </a:solidFill>
                        </a:rPr>
                        <a:t>’</a:t>
                      </a:r>
                    </a:p>
                    <a:p>
                      <a:r>
                        <a:rPr lang="en-US" dirty="0">
                          <a:solidFill>
                            <a:schemeClr val="tx1"/>
                          </a:solidFill>
                        </a:rPr>
                        <a:t>‘view’,  ‘bathrooms’,</a:t>
                      </a:r>
                    </a:p>
                    <a:p>
                      <a:r>
                        <a:rPr lang="en-US" dirty="0">
                          <a:solidFill>
                            <a:schemeClr val="tx1"/>
                          </a:solidFill>
                        </a:rPr>
                        <a:t>…</a:t>
                      </a:r>
                    </a:p>
                  </a:txBody>
                  <a:tcPr>
                    <a:solidFill>
                      <a:schemeClr val="accent3">
                        <a:lumMod val="20000"/>
                        <a:lumOff val="80000"/>
                      </a:schemeClr>
                    </a:solidFill>
                  </a:tcPr>
                </a:tc>
                <a:tc>
                  <a:txBody>
                    <a:bodyPr/>
                    <a:lstStyle/>
                    <a:p>
                      <a:r>
                        <a:rPr lang="en-US" dirty="0">
                          <a:solidFill>
                            <a:schemeClr val="tx1"/>
                          </a:solidFill>
                        </a:rPr>
                        <a:t>0.65766</a:t>
                      </a:r>
                    </a:p>
                  </a:txBody>
                  <a:tcPr>
                    <a:solidFill>
                      <a:schemeClr val="accent3">
                        <a:lumMod val="20000"/>
                        <a:lumOff val="80000"/>
                      </a:schemeClr>
                    </a:solidFill>
                  </a:tcPr>
                </a:tc>
                <a:extLst>
                  <a:ext uri="{0D108BD9-81ED-4DB2-BD59-A6C34878D82A}">
                    <a16:rowId xmlns:a16="http://schemas.microsoft.com/office/drawing/2014/main" val="3294342556"/>
                  </a:ext>
                </a:extLst>
              </a:tr>
            </a:tbl>
          </a:graphicData>
        </a:graphic>
      </p:graphicFrame>
    </p:spTree>
    <p:extLst>
      <p:ext uri="{BB962C8B-B14F-4D97-AF65-F5344CB8AC3E}">
        <p14:creationId xmlns:p14="http://schemas.microsoft.com/office/powerpoint/2010/main" val="141144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64CF5-41A0-15D1-764E-C57BCF594E50}"/>
              </a:ext>
            </a:extLst>
          </p:cNvPr>
          <p:cNvSpPr>
            <a:spLocks noGrp="1"/>
          </p:cNvSpPr>
          <p:nvPr>
            <p:ph type="title"/>
          </p:nvPr>
        </p:nvSpPr>
        <p:spPr/>
        <p:txBody>
          <a:bodyPr>
            <a:normAutofit fontScale="90000"/>
          </a:bodyPr>
          <a:lstStyle/>
          <a:p>
            <a:pPr algn="ctr"/>
            <a:r>
              <a:rPr lang="en-US" sz="2800" b="1">
                <a:latin typeface="Fira Sans" panose="020B0503050000020004" pitchFamily="34" charset="0"/>
              </a:rPr>
              <a:t>Module 3: </a:t>
            </a:r>
            <a:r>
              <a:rPr lang="en-US" sz="2800">
                <a:latin typeface="Fira Sans" panose="020B0503050000020004" pitchFamily="34" charset="0"/>
              </a:rPr>
              <a:t>Model Evaluation and Refinement</a:t>
            </a:r>
            <a:endParaRPr lang="en-US" dirty="0"/>
          </a:p>
        </p:txBody>
      </p:sp>
      <p:sp>
        <p:nvSpPr>
          <p:cNvPr id="3" name="文本占位符 2">
            <a:extLst>
              <a:ext uri="{FF2B5EF4-FFF2-40B4-BE49-F238E27FC236}">
                <a16:creationId xmlns:a16="http://schemas.microsoft.com/office/drawing/2014/main" id="{20B24FBF-8439-491A-5706-BF2EC805E7EF}"/>
              </a:ext>
            </a:extLst>
          </p:cNvPr>
          <p:cNvSpPr>
            <a:spLocks noGrp="1"/>
          </p:cNvSpPr>
          <p:nvPr>
            <p:ph type="body" idx="1"/>
          </p:nvPr>
        </p:nvSpPr>
        <p:spPr/>
        <p:txBody>
          <a:bodyPr>
            <a:normAutofit/>
          </a:bodyPr>
          <a:lstStyle/>
          <a:p>
            <a:pPr>
              <a:spcBef>
                <a:spcPts val="600"/>
              </a:spcBef>
              <a:spcAft>
                <a:spcPts val="600"/>
              </a:spcAft>
            </a:pPr>
            <a:r>
              <a:rPr lang="en-US" sz="1800" dirty="0">
                <a:latin typeface="Fira Sans" panose="020B0503050000020004" pitchFamily="34" charset="0"/>
              </a:rPr>
              <a:t>Split the data into training and testing sets</a:t>
            </a:r>
          </a:p>
          <a:p>
            <a:pPr>
              <a:spcBef>
                <a:spcPts val="600"/>
              </a:spcBef>
              <a:spcAft>
                <a:spcPts val="600"/>
              </a:spcAft>
            </a:pPr>
            <a:r>
              <a:rPr lang="en-US" sz="1800" dirty="0">
                <a:latin typeface="Fira Sans" panose="020B0503050000020004" pitchFamily="34" charset="0"/>
              </a:rPr>
              <a:t>Fit a Ridge regression object using the training data</a:t>
            </a:r>
          </a:p>
          <a:p>
            <a:pPr lvl="1">
              <a:spcBef>
                <a:spcPts val="600"/>
              </a:spcBef>
              <a:spcAft>
                <a:spcPts val="600"/>
              </a:spcAft>
            </a:pPr>
            <a:r>
              <a:rPr lang="en-US" sz="1600" dirty="0">
                <a:latin typeface="Fira Sans" panose="020B0503050000020004" pitchFamily="34" charset="0"/>
              </a:rPr>
              <a:t>set the regularization parameter to 0.1</a:t>
            </a:r>
          </a:p>
          <a:p>
            <a:pPr>
              <a:spcBef>
                <a:spcPts val="600"/>
              </a:spcBef>
              <a:spcAft>
                <a:spcPts val="600"/>
              </a:spcAft>
            </a:pPr>
            <a:r>
              <a:rPr lang="en-US" sz="1800" dirty="0">
                <a:latin typeface="Fira Sans" panose="020B0503050000020004" pitchFamily="34" charset="0"/>
              </a:rPr>
              <a:t>Calculate the R^2 </a:t>
            </a:r>
            <a:r>
              <a:rPr lang="en-US" sz="1800" dirty="0" err="1">
                <a:latin typeface="Fira Sans" panose="020B0503050000020004" pitchFamily="34" charset="0"/>
              </a:rPr>
              <a:t>utilising</a:t>
            </a:r>
            <a:r>
              <a:rPr lang="en-US" sz="1800" dirty="0">
                <a:latin typeface="Fira Sans" panose="020B0503050000020004" pitchFamily="34" charset="0"/>
              </a:rPr>
              <a:t> the test data provide</a:t>
            </a:r>
          </a:p>
        </p:txBody>
      </p:sp>
      <p:pic>
        <p:nvPicPr>
          <p:cNvPr id="6" name="图片 5" descr="图片包含 折线图&#10;&#10;描述已自动生成">
            <a:extLst>
              <a:ext uri="{FF2B5EF4-FFF2-40B4-BE49-F238E27FC236}">
                <a16:creationId xmlns:a16="http://schemas.microsoft.com/office/drawing/2014/main" id="{402301F2-B752-281C-749A-F01C2D493B8D}"/>
              </a:ext>
            </a:extLst>
          </p:cNvPr>
          <p:cNvPicPr>
            <a:picLocks noChangeAspect="1"/>
          </p:cNvPicPr>
          <p:nvPr/>
        </p:nvPicPr>
        <p:blipFill>
          <a:blip r:embed="rId2"/>
          <a:stretch>
            <a:fillRect/>
          </a:stretch>
        </p:blipFill>
        <p:spPr>
          <a:xfrm>
            <a:off x="4311600" y="1045147"/>
            <a:ext cx="4393101" cy="3053205"/>
          </a:xfrm>
          <a:prstGeom prst="rect">
            <a:avLst/>
          </a:prstGeom>
        </p:spPr>
      </p:pic>
      <p:sp>
        <p:nvSpPr>
          <p:cNvPr id="7" name="文本框 6">
            <a:extLst>
              <a:ext uri="{FF2B5EF4-FFF2-40B4-BE49-F238E27FC236}">
                <a16:creationId xmlns:a16="http://schemas.microsoft.com/office/drawing/2014/main" id="{367CEAC1-D05C-13C8-FC49-9B9C0949FFDC}"/>
              </a:ext>
            </a:extLst>
          </p:cNvPr>
          <p:cNvSpPr txBox="1"/>
          <p:nvPr/>
        </p:nvSpPr>
        <p:spPr>
          <a:xfrm>
            <a:off x="4832402" y="4205680"/>
            <a:ext cx="3705682" cy="523220"/>
          </a:xfrm>
          <a:prstGeom prst="rect">
            <a:avLst/>
          </a:prstGeom>
          <a:noFill/>
        </p:spPr>
        <p:txBody>
          <a:bodyPr wrap="square" rtlCol="0">
            <a:spAutoFit/>
          </a:bodyPr>
          <a:lstStyle/>
          <a:p>
            <a:r>
              <a:rPr lang="en-US" dirty="0"/>
              <a:t>The graph shows how the R^2 changes on the test data for different order polynomials.</a:t>
            </a:r>
          </a:p>
        </p:txBody>
      </p:sp>
    </p:spTree>
    <p:extLst>
      <p:ext uri="{BB962C8B-B14F-4D97-AF65-F5344CB8AC3E}">
        <p14:creationId xmlns:p14="http://schemas.microsoft.com/office/powerpoint/2010/main" val="3509135846"/>
      </p:ext>
    </p:extLst>
  </p:cSld>
  <p:clrMapOvr>
    <a:masterClrMapping/>
  </p:clrMapOvr>
</p:sld>
</file>

<file path=ppt/theme/theme1.xml><?xml version="1.0" encoding="utf-8"?>
<a:theme xmlns:a="http://schemas.openxmlformats.org/drawingml/2006/main" name="Business 2023 Annual Report Infographics by Slidesgo">
  <a:themeElements>
    <a:clrScheme name="Simple Light">
      <a:dk1>
        <a:srgbClr val="000000"/>
      </a:dk1>
      <a:lt1>
        <a:srgbClr val="FFFFFF"/>
      </a:lt1>
      <a:dk2>
        <a:srgbClr val="666666"/>
      </a:dk2>
      <a:lt2>
        <a:srgbClr val="D9D9D9"/>
      </a:lt2>
      <a:accent1>
        <a:srgbClr val="1642C5"/>
      </a:accent1>
      <a:accent2>
        <a:srgbClr val="155FE5"/>
      </a:accent2>
      <a:accent3>
        <a:srgbClr val="2A8BFD"/>
      </a:accent3>
      <a:accent4>
        <a:srgbClr val="434343"/>
      </a:accent4>
      <a:accent5>
        <a:srgbClr val="888888"/>
      </a:accent5>
      <a:accent6>
        <a:srgbClr val="CCCCC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697</Words>
  <Application>Microsoft Office PowerPoint</Application>
  <PresentationFormat>全屏显示(16:9)</PresentationFormat>
  <Paragraphs>138</Paragraphs>
  <Slides>11</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Source Sans Pro</vt:lpstr>
      <vt:lpstr>Fira Sans Extra Condensed SemiBold</vt:lpstr>
      <vt:lpstr>Arial</vt:lpstr>
      <vt:lpstr>Roboto</vt:lpstr>
      <vt:lpstr>Fira Sans</vt:lpstr>
      <vt:lpstr>Fira Sans Extra Condensed</vt:lpstr>
      <vt:lpstr>Business 2023 Annual Report Infographics by Slidesgo</vt:lpstr>
      <vt:lpstr>Housing Market Prediction in King County, USA</vt:lpstr>
      <vt:lpstr>Outline</vt:lpstr>
      <vt:lpstr>Introduction</vt:lpstr>
      <vt:lpstr>Introduction</vt:lpstr>
      <vt:lpstr>Module 1: Data Preprocessing</vt:lpstr>
      <vt:lpstr>Module 2: Data wrangling</vt:lpstr>
      <vt:lpstr>Module 3: Exploratory Data Analysis</vt:lpstr>
      <vt:lpstr>Module 4: Model development</vt:lpstr>
      <vt:lpstr>Module 3: Model Evaluation and Refinement</vt:lpstr>
      <vt:lpstr>Conclusion</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Isaac Zhao</cp:lastModifiedBy>
  <cp:revision>7</cp:revision>
  <dcterms:modified xsi:type="dcterms:W3CDTF">2024-10-15T16:05:49Z</dcterms:modified>
</cp:coreProperties>
</file>